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2AEBA-A526-65DD-050F-7D4F445D59EF}" v="40" dt="2024-02-20T09:00:23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2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0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8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3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6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8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1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9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3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2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6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8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3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9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53785" y="2960"/>
            <a:ext cx="4978303" cy="4347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19.2.2024 </a:t>
            </a: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r>
              <a:rPr lang="cs-CZ" dirty="0"/>
              <a:t>Nízkoprahový klub Díra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51575" y="3427063"/>
            <a:ext cx="4080514" cy="1708355"/>
          </a:xfrm>
        </p:spPr>
        <p:txBody>
          <a:bodyPr>
            <a:normAutofit/>
          </a:bodyPr>
          <a:lstStyle/>
          <a:p>
            <a:r>
              <a:rPr lang="cs-CZ" sz="4800" dirty="0"/>
              <a:t>2023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blečení, osoba, Lidská tvář, boty&#10;&#10;Popis se vygeneroval automaticky.">
            <a:extLst>
              <a:ext uri="{FF2B5EF4-FFF2-40B4-BE49-F238E27FC236}">
                <a16:creationId xmlns:a16="http://schemas.microsoft.com/office/drawing/2014/main" id="{6031B462-DB12-360E-B426-A0BF9E7EF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801" y="1057659"/>
            <a:ext cx="3341190" cy="4454920"/>
          </a:xfrm>
          <a:prstGeom prst="rect">
            <a:avLst/>
          </a:prstGeom>
        </p:spPr>
      </p:pic>
      <p:pic>
        <p:nvPicPr>
          <p:cNvPr id="5" name="Obrázek 4" descr="Obsah obrázku text, snímek obrazovky, Písmo, kruh&#10;&#10;Popis se vygeneroval automaticky.">
            <a:extLst>
              <a:ext uri="{FF2B5EF4-FFF2-40B4-BE49-F238E27FC236}">
                <a16:creationId xmlns:a16="http://schemas.microsoft.com/office/drawing/2014/main" id="{56539BC8-5656-AE2B-B39A-D019C1A82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939" y="329000"/>
            <a:ext cx="627040" cy="461108"/>
          </a:xfrm>
          <a:prstGeom prst="rect">
            <a:avLst/>
          </a:prstGeom>
        </p:spPr>
      </p:pic>
      <p:pic>
        <p:nvPicPr>
          <p:cNvPr id="6" name="Obrázek 5" descr="Obsah obrázku Grafika, Písmo, klipart, logo&#10;&#10;Popis se vygeneroval automaticky.">
            <a:extLst>
              <a:ext uri="{FF2B5EF4-FFF2-40B4-BE49-F238E27FC236}">
                <a16:creationId xmlns:a16="http://schemas.microsoft.com/office/drawing/2014/main" id="{B8654DCE-755D-C44E-5732-7E7ECD4AB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97" y="326292"/>
            <a:ext cx="628637" cy="4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AA6A7-7E3D-F4AD-5370-8DEEF246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roku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E22AC-3C15-B212-FB9D-77AAF562B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Rozvoj spolupráce se ZŠ a dalšími návaznými službami ve Svitavách (exkurze pro školy v prostorách NK Díra, osvěta po školách, letáčky,...)</a:t>
            </a:r>
          </a:p>
          <a:p>
            <a:r>
              <a:rPr lang="cs-CZ" dirty="0"/>
              <a:t>Vybavení klubu (kancelář)</a:t>
            </a:r>
          </a:p>
          <a:p>
            <a:pPr>
              <a:buClr>
                <a:srgbClr val="B96C11"/>
              </a:buClr>
            </a:pPr>
            <a:r>
              <a:rPr lang="cs-CZ" dirty="0"/>
              <a:t>Rozvoj vzájemné tolerance mezi českými a romskými klienty</a:t>
            </a:r>
          </a:p>
          <a:p>
            <a:r>
              <a:rPr lang="cs-CZ" dirty="0"/>
              <a:t>Zrealizované dva letní příměstské tábory</a:t>
            </a:r>
          </a:p>
          <a:p>
            <a:r>
              <a:rPr lang="cs-CZ" dirty="0"/>
              <a:t>Personální stabilita</a:t>
            </a:r>
          </a:p>
          <a:p>
            <a:pPr>
              <a:buClr>
                <a:srgbClr val="B96C11"/>
              </a:buClr>
            </a:pPr>
            <a:r>
              <a:rPr lang="cs-CZ" dirty="0"/>
              <a:t>Inovace metodiky systému e-</a:t>
            </a:r>
            <a:r>
              <a:rPr lang="cs-CZ" dirty="0" err="1"/>
              <a:t>Quip</a:t>
            </a:r>
          </a:p>
          <a:p>
            <a:pPr>
              <a:buClr>
                <a:srgbClr val="B96C11"/>
              </a:buClr>
            </a:pPr>
            <a:r>
              <a:rPr lang="cs-CZ" dirty="0"/>
              <a:t>Plánování strategie Bonanzy</a:t>
            </a:r>
          </a:p>
        </p:txBody>
      </p:sp>
    </p:spTree>
    <p:extLst>
      <p:ext uri="{BB962C8B-B14F-4D97-AF65-F5344CB8AC3E}">
        <p14:creationId xmlns:p14="http://schemas.microsoft.com/office/powerpoint/2010/main" val="342268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6FA67-EEB2-E43A-B5ED-644D3B4E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roku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043509-540D-F3D6-B7A4-C4B15B455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Celostátní akce "Ukliďme Česko"</a:t>
            </a:r>
          </a:p>
          <a:p>
            <a:pPr>
              <a:buClr>
                <a:srgbClr val="B96C11"/>
              </a:buClr>
            </a:pPr>
            <a:r>
              <a:rPr lang="cs-CZ" dirty="0"/>
              <a:t>Týden nízkoprahových klubů</a:t>
            </a:r>
          </a:p>
          <a:p>
            <a:pPr>
              <a:buClr>
                <a:srgbClr val="B96C11"/>
              </a:buClr>
            </a:pPr>
            <a:r>
              <a:rPr lang="cs-CZ" dirty="0"/>
              <a:t>Den otevřených dveří</a:t>
            </a:r>
          </a:p>
          <a:p>
            <a:pPr>
              <a:buClr>
                <a:srgbClr val="B96C11"/>
              </a:buClr>
            </a:pPr>
            <a:r>
              <a:rPr lang="cs-CZ" dirty="0"/>
              <a:t>Festival volnočasových aktivit</a:t>
            </a:r>
          </a:p>
          <a:p>
            <a:pPr>
              <a:buClr>
                <a:srgbClr val="B96C11"/>
              </a:buClr>
            </a:pPr>
            <a:r>
              <a:rPr lang="cs-CZ" dirty="0"/>
              <a:t>Veletrh sociálních služeb</a:t>
            </a:r>
          </a:p>
          <a:p>
            <a:pPr>
              <a:buClr>
                <a:srgbClr val="B96C11"/>
              </a:buClr>
            </a:pPr>
            <a:r>
              <a:rPr lang="cs-CZ" dirty="0"/>
              <a:t>Den dětí</a:t>
            </a:r>
          </a:p>
          <a:p>
            <a:pPr>
              <a:buClr>
                <a:srgbClr val="B96C11"/>
              </a:buClr>
            </a:pPr>
            <a:r>
              <a:rPr lang="cs-CZ" dirty="0"/>
              <a:t>Mikulášská nadílka</a:t>
            </a:r>
          </a:p>
          <a:p>
            <a:pPr>
              <a:buClr>
                <a:srgbClr val="B96C11"/>
              </a:buClr>
            </a:pPr>
            <a:r>
              <a:rPr lang="cs-CZ" dirty="0"/>
              <a:t>Letní příměstské tábory</a:t>
            </a:r>
          </a:p>
          <a:p>
            <a:pPr>
              <a:buClr>
                <a:srgbClr val="B96C11"/>
              </a:buClr>
            </a:pPr>
            <a:endParaRPr lang="cs-CZ" dirty="0"/>
          </a:p>
          <a:p>
            <a:pPr>
              <a:buClr>
                <a:srgbClr val="B96C11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67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BF434-AFFD-BEC0-4BE3-ED7F1EB1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Letní příměstské tábory </a:t>
            </a:r>
          </a:p>
        </p:txBody>
      </p:sp>
      <p:pic>
        <p:nvPicPr>
          <p:cNvPr id="4" name="Zástupný obsah 3" descr="Obsah obrázku venku, strom, boty, tráva&#10;&#10;Popis se vygeneroval automaticky.">
            <a:extLst>
              <a:ext uri="{FF2B5EF4-FFF2-40B4-BE49-F238E27FC236}">
                <a16:creationId xmlns:a16="http://schemas.microsoft.com/office/drawing/2014/main" id="{3BD5BABD-16B0-966D-086C-73211F642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1735" y="4643552"/>
            <a:ext cx="2559205" cy="1921727"/>
          </a:xfrm>
        </p:spPr>
      </p:pic>
      <p:pic>
        <p:nvPicPr>
          <p:cNvPr id="5" name="Obrázek 4" descr="Obsah obrázku oblečení, osoba, interiér, boty&#10;&#10;Popis se vygeneroval automaticky.">
            <a:extLst>
              <a:ext uri="{FF2B5EF4-FFF2-40B4-BE49-F238E27FC236}">
                <a16:creationId xmlns:a16="http://schemas.microsoft.com/office/drawing/2014/main" id="{5EF866F4-02F4-C8D0-EF97-B9B263798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72" y="3748049"/>
            <a:ext cx="2685586" cy="1778000"/>
          </a:xfrm>
          <a:prstGeom prst="rect">
            <a:avLst/>
          </a:prstGeom>
        </p:spPr>
      </p:pic>
      <p:pic>
        <p:nvPicPr>
          <p:cNvPr id="6" name="Obrázek 5" descr="Obsah obrázku tráva, venku, strom, lidé&#10;&#10;Popis se vygeneroval automaticky.">
            <a:extLst>
              <a:ext uri="{FF2B5EF4-FFF2-40B4-BE49-F238E27FC236}">
                <a16:creationId xmlns:a16="http://schemas.microsoft.com/office/drawing/2014/main" id="{09A72C9B-F4E9-91C1-3759-17D088266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775" y="1380892"/>
            <a:ext cx="2819400" cy="2116874"/>
          </a:xfrm>
          <a:prstGeom prst="rect">
            <a:avLst/>
          </a:prstGeom>
        </p:spPr>
      </p:pic>
      <p:pic>
        <p:nvPicPr>
          <p:cNvPr id="7" name="Obrázek 6" descr="Obsah obrázku venku, boty, strom, oblečení&#10;&#10;Popis se vygeneroval automaticky.">
            <a:extLst>
              <a:ext uri="{FF2B5EF4-FFF2-40B4-BE49-F238E27FC236}">
                <a16:creationId xmlns:a16="http://schemas.microsoft.com/office/drawing/2014/main" id="{86DE933E-AB73-6694-87B4-C61FFFA26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853" y="1554976"/>
            <a:ext cx="2323171" cy="1545683"/>
          </a:xfrm>
          <a:prstGeom prst="rect">
            <a:avLst/>
          </a:prstGeom>
        </p:spPr>
      </p:pic>
      <p:pic>
        <p:nvPicPr>
          <p:cNvPr id="8" name="Obrázek 7" descr="Obsah obrázku oblečení, osoba, boty, budova&#10;&#10;Popis se vygeneroval automaticky.">
            <a:extLst>
              <a:ext uri="{FF2B5EF4-FFF2-40B4-BE49-F238E27FC236}">
                <a16:creationId xmlns:a16="http://schemas.microsoft.com/office/drawing/2014/main" id="{DA1F5651-9C56-DACF-D90C-CE0F9413C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585" y="1889512"/>
            <a:ext cx="5315415" cy="35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9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1E257-EB5D-4ECF-B798-81DDE1E7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stránky NK Díra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129174-C45A-CF1A-B70F-D2B5A7A9B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Nabízíme různé programy a aktivity, které pomáhají rozvíjet dovednosti, vzdělání a osobní růst. (taneční schůzky)</a:t>
            </a:r>
          </a:p>
          <a:p>
            <a:pPr>
              <a:buClr>
                <a:srgbClr val="B96C11"/>
              </a:buClr>
            </a:pPr>
            <a:r>
              <a:rPr lang="cs-CZ" dirty="0"/>
              <a:t>Bezpečné prostředí, kde se klienti cítí podporováni a respektování.</a:t>
            </a:r>
          </a:p>
          <a:p>
            <a:pPr>
              <a:buClr>
                <a:srgbClr val="B96C11"/>
              </a:buClr>
            </a:pPr>
            <a:r>
              <a:rPr lang="cs-CZ" dirty="0"/>
              <a:t>Prevence sociálního vyloučení</a:t>
            </a:r>
          </a:p>
          <a:p>
            <a:pPr>
              <a:buClr>
                <a:srgbClr val="B96C11"/>
              </a:buClr>
            </a:pPr>
            <a:r>
              <a:rPr lang="cs-CZ" dirty="0"/>
              <a:t>Mapování potřeb klienta</a:t>
            </a:r>
          </a:p>
          <a:p>
            <a:pPr>
              <a:buClr>
                <a:srgbClr val="B96C11"/>
              </a:buClr>
            </a:pPr>
            <a:r>
              <a:rPr lang="cs-CZ" dirty="0"/>
              <a:t>Hledání inovativních způsobů, jak řešit aktuální potřeby klientů</a:t>
            </a:r>
          </a:p>
          <a:p>
            <a:pPr>
              <a:buClr>
                <a:srgbClr val="B96C11"/>
              </a:buClr>
            </a:pPr>
            <a:r>
              <a:rPr lang="cs-CZ" dirty="0"/>
              <a:t>Individuální a skupinový přístup</a:t>
            </a:r>
          </a:p>
          <a:p>
            <a:pPr>
              <a:buClr>
                <a:srgbClr val="B96C11"/>
              </a:buClr>
            </a:pPr>
            <a:r>
              <a:rPr lang="cs-CZ" dirty="0"/>
              <a:t>Navázání spolupráce se školami a návaznými organizacemi (ALFA, OSPOD,…)</a:t>
            </a:r>
          </a:p>
          <a:p>
            <a:pPr>
              <a:buClr>
                <a:srgbClr val="B96C11"/>
              </a:buClr>
            </a:pPr>
            <a:r>
              <a:rPr lang="cs-CZ" dirty="0"/>
              <a:t>Naplnění kapacity návštěvnosti klientů v klubu</a:t>
            </a:r>
          </a:p>
          <a:p>
            <a:pPr>
              <a:buClr>
                <a:srgbClr val="B96C11"/>
              </a:buClr>
            </a:pPr>
            <a:r>
              <a:rPr lang="cs-CZ" dirty="0"/>
              <a:t>Psaní článků do regionálních novin, propagace na webových stránkách Bonanzy a sociální sítí</a:t>
            </a:r>
          </a:p>
          <a:p>
            <a:pPr>
              <a:buClr>
                <a:srgbClr val="B96C11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0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722B4-2956-E4EE-0C76-ABC104E6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Slabé stránky NK Díra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B0C005-CB6E-E986-C83A-3FC1563BD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Nevědomí široké veřejnosti o působení NK Díra a poskytování jejich sociálních služeb</a:t>
            </a:r>
          </a:p>
          <a:p>
            <a:pPr>
              <a:buClr>
                <a:srgbClr val="B96C11"/>
              </a:buClr>
            </a:pPr>
            <a:r>
              <a:rPr lang="cs-CZ" dirty="0"/>
              <a:t>Nedostatečné vytápění klubu</a:t>
            </a:r>
          </a:p>
        </p:txBody>
      </p:sp>
    </p:spTree>
    <p:extLst>
      <p:ext uri="{BB962C8B-B14F-4D97-AF65-F5344CB8AC3E}">
        <p14:creationId xmlns:p14="http://schemas.microsoft.com/office/powerpoint/2010/main" val="21343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FE6EF-4E63-10FF-F62B-21A1DA81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Vize NK Díra pro rok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86329-2781-F165-F90C-32B6624FF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Vytváření bezpečného a podpůrného prostředí</a:t>
            </a:r>
          </a:p>
          <a:p>
            <a:pPr>
              <a:buClr>
                <a:srgbClr val="B96C11"/>
              </a:buClr>
            </a:pPr>
            <a:r>
              <a:rPr lang="cs-CZ" dirty="0"/>
              <a:t>Spolupráce s dalšími navazujícími službami</a:t>
            </a:r>
          </a:p>
          <a:p>
            <a:pPr>
              <a:buClr>
                <a:srgbClr val="B96C11"/>
              </a:buClr>
            </a:pPr>
            <a:r>
              <a:rPr lang="cs-CZ" dirty="0"/>
              <a:t>Pokračovat ve spolupráci a realizaci tanečních zkoušek </a:t>
            </a:r>
          </a:p>
          <a:p>
            <a:pPr>
              <a:buClr>
                <a:srgbClr val="B96C11"/>
              </a:buClr>
            </a:pPr>
            <a:r>
              <a:rPr lang="cs-CZ" dirty="0"/>
              <a:t>Udržitelnost stávajících prostor </a:t>
            </a:r>
          </a:p>
          <a:p>
            <a:pPr>
              <a:buClr>
                <a:srgbClr val="B96C11"/>
              </a:buClr>
            </a:pPr>
            <a:r>
              <a:rPr lang="cs-CZ" dirty="0"/>
              <a:t>Udržitelnost kapacity návštěvnosti klientů </a:t>
            </a:r>
          </a:p>
          <a:p>
            <a:pPr>
              <a:buClr>
                <a:srgbClr val="B96C11"/>
              </a:buClr>
            </a:pPr>
            <a:r>
              <a:rPr lang="cs-CZ" dirty="0"/>
              <a:t>Účast a možnost prezentace na různých akcích</a:t>
            </a:r>
          </a:p>
          <a:p>
            <a:pPr>
              <a:buClr>
                <a:srgbClr val="B96C11"/>
              </a:buClr>
            </a:pPr>
            <a:r>
              <a:rPr lang="cs-CZ" dirty="0"/>
              <a:t>Realizace letních příměstských táborů</a:t>
            </a:r>
          </a:p>
          <a:p>
            <a:pPr>
              <a:buClr>
                <a:srgbClr val="B96C11"/>
              </a:buClr>
            </a:pPr>
            <a:r>
              <a:rPr lang="cs-CZ" dirty="0"/>
              <a:t>Pokračovat v osvětách na ZŠ</a:t>
            </a:r>
          </a:p>
          <a:p>
            <a:pPr>
              <a:buClr>
                <a:srgbClr val="B96C11"/>
              </a:buClr>
            </a:pPr>
            <a:r>
              <a:rPr lang="cs-CZ" dirty="0"/>
              <a:t>Zachování stálého pracovního týmu</a:t>
            </a:r>
          </a:p>
          <a:p>
            <a:pPr>
              <a:buClr>
                <a:srgbClr val="B96C11"/>
              </a:buClr>
            </a:pPr>
            <a:r>
              <a:rPr lang="cs-CZ" dirty="0"/>
              <a:t>Účast na akcích (Ukliďme Česko, festival volnočasových aktivit, Den dětí, Taneční soutěže a vystoupení, Den otevřených dveří, Týden nízkoprahových klubů, …)</a:t>
            </a:r>
          </a:p>
          <a:p>
            <a:pPr>
              <a:buClr>
                <a:srgbClr val="B96C11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61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83498-C84C-345D-A448-8AFF7636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68E90-48CF-A125-433F-132C3A0C5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Naplnění kapacit návštěvností klientů</a:t>
            </a:r>
          </a:p>
          <a:p>
            <a:pPr>
              <a:buClr>
                <a:srgbClr val="B96C11"/>
              </a:buClr>
            </a:pPr>
            <a:r>
              <a:rPr lang="cs-CZ" dirty="0"/>
              <a:t>Inovace a vybavení prostor klubu (</a:t>
            </a:r>
            <a:r>
              <a:rPr lang="cs-CZ" dirty="0" err="1"/>
              <a:t>kecárna</a:t>
            </a:r>
            <a:r>
              <a:rPr lang="cs-CZ" dirty="0"/>
              <a:t>)</a:t>
            </a:r>
          </a:p>
          <a:p>
            <a:pPr>
              <a:buClr>
                <a:srgbClr val="B96C11"/>
              </a:buClr>
            </a:pPr>
            <a:r>
              <a:rPr lang="cs-CZ" dirty="0"/>
              <a:t>Spolupráce se ZŠ a navazujícími službami</a:t>
            </a:r>
          </a:p>
          <a:p>
            <a:pPr>
              <a:buClr>
                <a:srgbClr val="B96C11"/>
              </a:buClr>
            </a:pPr>
            <a:r>
              <a:rPr lang="cs-CZ" dirty="0"/>
              <a:t>Efektivita přímé práce s klientem</a:t>
            </a:r>
          </a:p>
          <a:p>
            <a:pPr>
              <a:buClr>
                <a:srgbClr val="B96C11"/>
              </a:buClr>
            </a:pPr>
            <a:r>
              <a:rPr lang="cs-CZ" dirty="0"/>
              <a:t>Vzájemná tolerance klientů v klubu </a:t>
            </a:r>
          </a:p>
          <a:p>
            <a:pPr>
              <a:buClr>
                <a:srgbClr val="B96C11"/>
              </a:buClr>
            </a:pPr>
            <a:endParaRPr lang="cs-CZ" dirty="0"/>
          </a:p>
          <a:p>
            <a:pPr>
              <a:buClr>
                <a:srgbClr val="B96C11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62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AFA7C7E-087F-DA48-7461-0D57DFD0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5" y="1380068"/>
            <a:ext cx="5015473" cy="24953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cs-CZ" sz="6000" dirty="0"/>
              <a:t>Děkujeme </a:t>
            </a:r>
            <a:r>
              <a:rPr lang="en-US" sz="6000" dirty="0"/>
              <a:t>za </a:t>
            </a:r>
            <a:r>
              <a:rPr lang="cs-CZ" sz="6000" dirty="0"/>
              <a:t>pozornost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oblečení, osoba, Lidská tvář, boty&#10;&#10;Popis se vygeneroval automaticky.">
            <a:extLst>
              <a:ext uri="{FF2B5EF4-FFF2-40B4-BE49-F238E27FC236}">
                <a16:creationId xmlns:a16="http://schemas.microsoft.com/office/drawing/2014/main" id="{89D2A759-46F4-2B20-2CF3-ED38BB69B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73801" y="1057659"/>
            <a:ext cx="3341190" cy="44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4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318</Words>
  <Application>Microsoft Office PowerPoint</Application>
  <PresentationFormat>Širokoúhlá obrazovka</PresentationFormat>
  <Paragraphs>51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Parallax</vt:lpstr>
      <vt:lpstr>19.2.2024     Nízkoprahový klub Díra </vt:lpstr>
      <vt:lpstr>Zhodnocení roku 2023</vt:lpstr>
      <vt:lpstr>Akce roku 2023</vt:lpstr>
      <vt:lpstr>Letní příměstské tábory </vt:lpstr>
      <vt:lpstr>Silné stránky NK Díra</vt:lpstr>
      <vt:lpstr>Slabé stránky NK Díra</vt:lpstr>
      <vt:lpstr>Vize NK Díra pro rok 2024</vt:lpstr>
      <vt:lpstr>Závěrečné shrnutí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Erich Stündl</dc:creator>
  <cp:lastModifiedBy>Erich Stündl</cp:lastModifiedBy>
  <cp:revision>427</cp:revision>
  <dcterms:created xsi:type="dcterms:W3CDTF">2024-02-06T10:00:03Z</dcterms:created>
  <dcterms:modified xsi:type="dcterms:W3CDTF">2024-04-17T08:44:02Z</dcterms:modified>
</cp:coreProperties>
</file>