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</p:sldMasterIdLst>
  <p:sldIdLst>
    <p:sldId id="256" r:id="rId6"/>
    <p:sldId id="258" r:id="rId7"/>
    <p:sldId id="271" r:id="rId8"/>
    <p:sldId id="272" r:id="rId9"/>
    <p:sldId id="270" r:id="rId10"/>
    <p:sldId id="273" r:id="rId11"/>
    <p:sldId id="285" r:id="rId12"/>
    <p:sldId id="284" r:id="rId13"/>
    <p:sldId id="274" r:id="rId14"/>
    <p:sldId id="276" r:id="rId15"/>
    <p:sldId id="278" r:id="rId16"/>
    <p:sldId id="275" r:id="rId17"/>
    <p:sldId id="277" r:id="rId18"/>
    <p:sldId id="279" r:id="rId19"/>
    <p:sldId id="280" r:id="rId20"/>
    <p:sldId id="281" r:id="rId21"/>
    <p:sldId id="282" r:id="rId22"/>
    <p:sldId id="283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65E6D-A6D8-24FC-D4BD-149997898817}" v="13" dt="2024-02-18T23:23:52.228"/>
    <p1510:client id="{59336E56-0CB5-587B-DC0E-47E06CFCAA4C}" v="32" dt="2024-02-18T20:54:09.940"/>
    <p1510:client id="{3E528A6D-2B69-F1AF-0F44-8EA68C190788}" v="27" dt="2024-02-18T20:34:33.438"/>
    <p1510:client id="{5712204F-7399-4E0C-5780-2CC0B017FBB7}" v="147" dt="2024-02-18T20:08:03.347"/>
    <p1510:client id="{5AF93FF4-8D8F-B4C9-1F68-33E8FEE0CC73}" v="698" dt="2024-02-18T14:40:29.285"/>
    <p1510:client id="{A43044EF-E5F0-EA7C-E49C-AC667E2C4418}" v="79" dt="2024-02-19T02:59:28.754"/>
    <p1510:client id="{65B79CD5-2EB2-C7E1-D66B-C8F141D96718}" v="44" dt="2024-02-19T02:26:41.336"/>
    <p1510:client id="{7FBF928D-04BC-2934-59FC-3EDC4E804557}" v="4" dt="2024-02-18T11:49:44.459"/>
    <p1510:client id="{7D956788-DB19-DED9-5933-99E45E81B821}" v="1" dt="2024-02-18T20:15:39.048"/>
    <p1510:client id="{CD450DA3-96E0-60E2-C810-3505107B6A28}" v="661" dt="2024-02-19T02:11:29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960F3-0272-77ED-5887-7D9962C6B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4687BFA-B348-C3B8-505D-A2C0D37E98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5E89F9-543B-FD95-5A2F-20CA77504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9B20CA6-1A25-E9C0-B1DF-0A615CA2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337453-90E3-E2F7-C9B6-7270A3E8A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5026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FE0F4-E45B-64C7-2EF0-EF9EA6C4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F55CE4-90AE-C8D2-83B7-B2459444B2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6132B4-B8B8-2882-5186-38FC356DF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F62964-8DD2-F2C2-AE57-EB8EE74F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418EC2A-0D48-C327-8FA9-8A2350D4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768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C58E09-CF78-8338-936C-14F49376D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088213-163E-55CB-0748-85237ACD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9298D8A-D5AE-0D1D-0AB3-2D38E43A4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D97880-4E43-F536-AF36-394D395C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92E739-CA14-0054-9897-F5DF1F977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9784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534251-FAFA-E3A5-B5E9-4DA8BC140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B7846D-ADC8-A50D-FE21-DEFB933F7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548257-6DCB-5663-29C1-549922AEC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C318873-3ACD-3223-CE5C-543BF8CB0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7209350-D90D-CEAC-FD88-36341D1A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F2224A8-BCED-40C6-380A-5D892C64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2472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ED3883-839F-44D4-63F2-4D8D612AA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63083A-7D33-907B-53B5-557931BA4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DF4FFB3-462C-A74F-F975-11BFFFA59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433C3AF-8E17-EE69-0CF5-24EE2075D8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47ACC70-0E5E-3EAD-A7C5-B2DC664EF2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B52888B-1F09-3F67-5B58-080F279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E276965-3C94-0027-AFA1-640670CED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55CE900-34B1-13CB-D049-9239B717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237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BA6486-0DFF-DFF8-416A-F1A376033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9B6D74D-063F-6529-8BCA-CAD55E3F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ECBCED1-8300-FBFE-D86A-923DD0D62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EA189F1-604F-6EED-E784-DA78A9DA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2779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E905B74-DBAB-7206-FBDA-9CFC24FD7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08028BB-11F1-41F5-33C0-74C01940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8ACCF3-BC91-2F07-9F66-7017F285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80448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DC82E8-AEE0-0E83-8AD8-4C6E72B0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42286F-33FA-61D5-81CB-E11412C4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028B81-E332-3992-A677-14E6434C3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2FAB2C-BEB5-B3C1-38BD-B4B7B6AEF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2F313FE-A3ED-B288-F80D-D98CEC6C4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EEDB991-5669-B2D8-6202-213EF2539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3528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1B7C7-C4F9-F76D-15F2-257B00F47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92780EA-AA9D-C3EA-3E3D-09AC558D10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E826525-6BB4-1DCA-E5A4-FB87155D8F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D616C3-C396-DD50-911B-821803207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70DE2D-3BBF-FB92-7F48-5E9511233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0F230B5-E1BB-2F43-7FE3-9A6C74C5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272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711C6-6103-4B6D-205A-2AA2BEA9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CC393B1-D0A5-C1EE-7C2B-D28A36852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661F25-1375-A053-56D2-630FFD9AC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4B216AE-9DDB-8DBF-4EDB-0DE802341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919A38-D079-B63D-9B6A-D38B4C37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066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CE16F2E-4971-3C5E-B324-70D97E9E8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30C16AC-0C7D-BA5B-79C9-7BBCF15D0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0307C9-5FF2-E124-CC2B-27A63AAE1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C538AA7-A827-330F-E9BF-B932B8F29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274369-B8D2-BFA2-C922-C34F254A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58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7620087-BEF7-1DDB-559B-61F54CE99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0377E5-B68F-E2B4-143A-FA790DBC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3C950E-4111-C981-59A5-56DAB9DE2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C53D-8A11-4B70-89D3-735F3384DD80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8CAB6F-CE6E-3263-E03B-730AF7DA9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5F5E39-FF96-B037-32AE-B5ED1773A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C0F24-0692-4012-A752-F8C102FE83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25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tatek@osbonanza.cz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3301E07F-4F79-4B58-8698-EF24DC1EC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Arc 49">
            <a:extLst>
              <a:ext uri="{FF2B5EF4-FFF2-40B4-BE49-F238E27FC236}">
                <a16:creationId xmlns:a16="http://schemas.microsoft.com/office/drawing/2014/main" id="{E58B2195-5055-402F-A3E7-53FF0E498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5836" y="775849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DF62D5-3FAE-4DA7-8CD5-DC6256D8B3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888" b="21526"/>
          <a:stretch/>
        </p:blipFill>
        <p:spPr>
          <a:xfrm>
            <a:off x="642938" y="663575"/>
            <a:ext cx="5451475" cy="274637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8672E9A-7936-99F0-DF4F-1B9A468F45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48" r="5007" b="-1"/>
          <a:stretch/>
        </p:blipFill>
        <p:spPr>
          <a:xfrm>
            <a:off x="1891" y="3296784"/>
            <a:ext cx="6092522" cy="302751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17732" y="957715"/>
            <a:ext cx="5130798" cy="2750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Nízkoprahový klub Prevence s Bonanzou</a:t>
            </a: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417732" y="3800209"/>
            <a:ext cx="5130798" cy="230702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i="1" cap="all">
                <a:solidFill>
                  <a:srgbClr val="FFFFFF"/>
                </a:solidFill>
              </a:rPr>
              <a:t>VENDOLÍ 18</a:t>
            </a:r>
            <a:endParaRPr lang="en-US" i="1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i="1" cap="all">
                <a:solidFill>
                  <a:srgbClr val="FFFFFF"/>
                </a:solidFill>
              </a:rPr>
              <a:t>569 14 VENDOLÍ</a:t>
            </a:r>
            <a:endParaRPr lang="en-US" i="1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i="1" cap="all">
                <a:solidFill>
                  <a:srgbClr val="FFFFFF"/>
                </a:solidFill>
              </a:rPr>
              <a:t>TEL.: 733 598 578</a:t>
            </a:r>
            <a:endParaRPr lang="en-US" i="1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i="1" cap="all">
                <a:solidFill>
                  <a:srgbClr val="FFFFFF"/>
                </a:solidFill>
              </a:rPr>
              <a:t>EMAIL:  </a:t>
            </a:r>
            <a:r>
              <a:rPr lang="en-US" i="1" cap="all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STATEK@OSBONANZA.CZ</a:t>
            </a:r>
            <a:endParaRPr lang="en-US" i="1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i="1" cap="all">
                <a:solidFill>
                  <a:srgbClr val="FFFFFF"/>
                </a:solidFill>
              </a:rPr>
              <a:t>FACEBOOK: STATEK BONANZOVÝ</a:t>
            </a:r>
            <a:endParaRPr lang="en-US" i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314723-38AD-4FD4-10A2-1ED6D548A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07854" y="238058"/>
            <a:ext cx="4577835" cy="4116426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sz="2400">
                <a:latin typeface="Times New Roman"/>
                <a:cs typeface="Times New Roman"/>
              </a:rPr>
              <a:t>- Tři kategorie kroužků dle schopností a věku dětí</a:t>
            </a:r>
            <a:br>
              <a:rPr lang="cs-CZ" sz="2400">
                <a:latin typeface="Times New Roman"/>
                <a:cs typeface="Times New Roman"/>
              </a:rPr>
            </a:br>
            <a:br>
              <a:rPr lang="cs-CZ" sz="2400">
                <a:latin typeface="Times New Roman"/>
              </a:rPr>
            </a:br>
            <a:r>
              <a:rPr lang="cs-CZ" sz="2400">
                <a:latin typeface="Times New Roman"/>
                <a:cs typeface="Times New Roman"/>
              </a:rPr>
              <a:t>- Děti se učí ke zvířeti přistupovat s respektem, láskyplně a trpělivě </a:t>
            </a:r>
            <a:br>
              <a:rPr lang="cs-CZ" sz="2400">
                <a:latin typeface="Times New Roman"/>
                <a:cs typeface="Times New Roman"/>
              </a:rPr>
            </a:br>
            <a:br>
              <a:rPr lang="cs-CZ" sz="2400">
                <a:latin typeface="Times New Roman"/>
              </a:rPr>
            </a:br>
            <a:r>
              <a:rPr lang="cs-CZ" sz="2400">
                <a:latin typeface="Times New Roman"/>
                <a:cs typeface="Times New Roman"/>
              </a:rPr>
              <a:t>- Klademe důraz na samostatnost a pomáhání si navzájem</a:t>
            </a:r>
            <a:br>
              <a:rPr lang="cs-CZ" sz="2400">
                <a:latin typeface="Times New Roman"/>
                <a:cs typeface="Times New Roman"/>
              </a:rPr>
            </a:br>
            <a:br>
              <a:rPr lang="cs-CZ" sz="2400">
                <a:latin typeface="Times New Roman"/>
              </a:rPr>
            </a:br>
            <a:r>
              <a:rPr lang="cs-CZ" sz="2400">
                <a:latin typeface="Times New Roman"/>
                <a:cs typeface="Times New Roman"/>
              </a:rPr>
              <a:t>- Děti se od sebe navzájem učí, radí si, žádají se o pomoc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B4C250B-DF0A-360C-53A4-14B8AE219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2005" y="4638356"/>
            <a:ext cx="3794131" cy="106768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cs-CZ" sz="3600" b="1">
                <a:ea typeface="Calibri"/>
                <a:cs typeface="Calibri"/>
              </a:rPr>
              <a:t>KROUŽKY S KOŇMI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FAEAC239-C786-35B0-0AE0-1C6F898AE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46" r="8" b="34517"/>
          <a:stretch/>
        </p:blipFill>
        <p:spPr>
          <a:xfrm>
            <a:off x="1044083" y="870867"/>
            <a:ext cx="2263117" cy="14283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CF0FFF1-21BF-15AA-851A-AECE674D68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029" r="2" b="24668"/>
          <a:stretch/>
        </p:blipFill>
        <p:spPr>
          <a:xfrm>
            <a:off x="1414199" y="2526134"/>
            <a:ext cx="2263117" cy="324820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7C01989-A1DE-44AB-7833-AEB417DA9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54" r="13249" b="-4"/>
          <a:stretch/>
        </p:blipFill>
        <p:spPr>
          <a:xfrm>
            <a:off x="3808119" y="4633558"/>
            <a:ext cx="3166630" cy="1988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2A7709-408F-5F82-AD37-A4AAA8566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387" y="-49666"/>
            <a:ext cx="3168176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5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4A6BADAE-074D-837A-8B23-5F674C35B14F}"/>
              </a:ext>
            </a:extLst>
          </p:cNvPr>
          <p:cNvSpPr/>
          <p:nvPr/>
        </p:nvSpPr>
        <p:spPr>
          <a:xfrm>
            <a:off x="6996454" y="-65314"/>
            <a:ext cx="4989443" cy="6858000"/>
          </a:xfrm>
          <a:prstGeom prst="rect">
            <a:avLst/>
          </a:prstGeom>
          <a:solidFill>
            <a:srgbClr val="6F90B9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1E78BAB-A37D-D47B-2524-3203987B8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96453" y="65315"/>
            <a:ext cx="4989443" cy="6792685"/>
          </a:xfrm>
          <a:solidFill>
            <a:srgbClr val="6F90B9">
              <a:alpha val="50196"/>
            </a:srgb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algn="l">
              <a:buFont typeface="Calibri" panose="020F0502020204030204" pitchFamily="34" charset="0"/>
              <a:buChar char="⁻"/>
            </a:pPr>
            <a:endParaRPr lang="cs-CZ" b="1">
              <a:latin typeface="Times New Roman"/>
              <a:cs typeface="Times New Roman"/>
            </a:endParaRPr>
          </a:p>
          <a:p>
            <a:pPr marL="342900" indent="-342900" algn="l">
              <a:buFont typeface="Calibri" panose="020F0502020204030204" pitchFamily="34" charset="0"/>
              <a:buChar char="⁻"/>
            </a:pPr>
            <a:endParaRPr lang="cs-CZ" b="1">
              <a:latin typeface="Times New Roman"/>
              <a:cs typeface="Times New Roman"/>
            </a:endParaRPr>
          </a:p>
          <a:p>
            <a:pPr marL="342900" indent="-342900" algn="l">
              <a:buFont typeface="Calibri" panose="020F0502020204030204" pitchFamily="34" charset="0"/>
              <a:buChar char="⁻"/>
            </a:pPr>
            <a:r>
              <a:rPr lang="cs-CZ" b="1">
                <a:latin typeface="Times New Roman"/>
                <a:cs typeface="Times New Roman"/>
              </a:rPr>
              <a:t>Všechny děti se učí základní manipulaci s koněm ze země</a:t>
            </a:r>
            <a:r>
              <a:rPr lang="cs-CZ">
                <a:latin typeface="Times New Roman"/>
                <a:cs typeface="Times New Roman"/>
              </a:rPr>
              <a:t> (nasazení ohlávky, vodění, zastavení a couvání, ustoupení)</a:t>
            </a:r>
            <a:endParaRPr lang="cs-CZ">
              <a:ea typeface="Calibri"/>
              <a:cs typeface="Calibri"/>
            </a:endParaRPr>
          </a:p>
          <a:p>
            <a:pPr marL="342900" indent="-342900" algn="l">
              <a:buFontTx/>
              <a:buChar char="-"/>
            </a:pPr>
            <a:r>
              <a:rPr lang="cs-CZ">
                <a:latin typeface="Times New Roman"/>
                <a:cs typeface="Times New Roman"/>
              </a:rPr>
              <a:t>Starší děti </a:t>
            </a:r>
            <a:r>
              <a:rPr lang="cs-CZ" b="1">
                <a:latin typeface="Times New Roman"/>
                <a:cs typeface="Times New Roman"/>
              </a:rPr>
              <a:t>poté i pokročilejší cviky</a:t>
            </a:r>
            <a:r>
              <a:rPr lang="cs-CZ">
                <a:latin typeface="Times New Roman"/>
                <a:cs typeface="Times New Roman"/>
              </a:rPr>
              <a:t> (obrat kolem předku, vyslání na kruh, ustoupení celým tělem, práce se svým tělem)</a:t>
            </a:r>
          </a:p>
          <a:p>
            <a:pPr marL="342900" indent="-342900" algn="l">
              <a:buFontTx/>
              <a:buChar char="-"/>
            </a:pPr>
            <a:r>
              <a:rPr lang="cs-CZ" b="1">
                <a:latin typeface="Times New Roman"/>
                <a:cs typeface="Times New Roman"/>
              </a:rPr>
              <a:t>Ze sedla se zaměřujeme na cit</a:t>
            </a:r>
            <a:r>
              <a:rPr lang="cs-CZ">
                <a:latin typeface="Times New Roman"/>
                <a:cs typeface="Times New Roman"/>
              </a:rPr>
              <a:t>, abychom koně pod sebou vnímali a dokázali mu dávat jednoznačné signály, rovněž se učíme vnímat i signály, které nám dává najevo kůň</a:t>
            </a:r>
          </a:p>
          <a:p>
            <a:pPr marL="342900" indent="-342900" algn="l">
              <a:buFontTx/>
              <a:buChar char="-"/>
            </a:pPr>
            <a:r>
              <a:rPr lang="cs-CZ" b="1">
                <a:latin typeface="Times New Roman"/>
                <a:cs typeface="Times New Roman"/>
              </a:rPr>
              <a:t>Také se bavíme o koňských tématech</a:t>
            </a:r>
            <a:r>
              <a:rPr lang="cs-CZ">
                <a:latin typeface="Times New Roman"/>
                <a:cs typeface="Times New Roman"/>
              </a:rPr>
              <a:t> jako je anatomie, krmení, nemoci, disciplíny či výbava</a:t>
            </a:r>
          </a:p>
          <a:p>
            <a:endParaRPr lang="cs-CZ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FF4A652-C01E-8B07-8C92-5EF518679C27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400">
                <a:solidFill>
                  <a:srgbClr val="808080"/>
                </a:solidFill>
                <a:ea typeface="Calibri"/>
                <a:cs typeface="Calibri"/>
              </a:rPr>
              <a:t>​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612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71427-E11C-D757-39AA-35B46B47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38036"/>
            <a:ext cx="4526973" cy="1402470"/>
          </a:xfrm>
        </p:spPr>
        <p:txBody>
          <a:bodyPr anchor="t">
            <a:normAutofit/>
          </a:bodyPr>
          <a:lstStyle/>
          <a:p>
            <a:r>
              <a:rPr lang="en-US" sz="3200" b="1">
                <a:cs typeface="Calibri Light"/>
              </a:rPr>
              <a:t>Zhodnocení roku 2023</a:t>
            </a:r>
            <a:endParaRPr lang="en-US" sz="3200" b="1"/>
          </a:p>
        </p:txBody>
      </p:sp>
      <p:cxnSp>
        <p:nvCxnSpPr>
          <p:cNvPr id="74" name="Straight Connector 6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5A640-E3CC-62A3-11D2-36B44262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526973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Times New Roman"/>
                <a:ea typeface="+mn-lt"/>
                <a:cs typeface="+mn-lt"/>
              </a:rPr>
              <a:t>V </a:t>
            </a:r>
            <a:r>
              <a:rPr lang="en-US" sz="2000" err="1">
                <a:latin typeface="Times New Roman"/>
                <a:ea typeface="+mn-lt"/>
                <a:cs typeface="+mn-lt"/>
              </a:rPr>
              <a:t>podzimních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měsících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na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statku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proběhlo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několik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veřejných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akcí</a:t>
            </a:r>
            <a:r>
              <a:rPr lang="en-US" sz="2000">
                <a:latin typeface="Times New Roman"/>
                <a:ea typeface="+mn-lt"/>
                <a:cs typeface="+mn-lt"/>
              </a:rPr>
              <a:t>. </a:t>
            </a:r>
          </a:p>
          <a:p>
            <a:r>
              <a:rPr lang="en-US" sz="2000" b="1" err="1">
                <a:latin typeface="Times New Roman"/>
                <a:ea typeface="+mn-lt"/>
                <a:cs typeface="+mn-lt"/>
              </a:rPr>
              <a:t>Hubertova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jízda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má</a:t>
            </a:r>
            <a:r>
              <a:rPr lang="en-US" sz="2000">
                <a:latin typeface="Times New Roman"/>
                <a:ea typeface="+mn-lt"/>
                <a:cs typeface="+mn-lt"/>
              </a:rPr>
              <a:t> u </a:t>
            </a:r>
            <a:r>
              <a:rPr lang="en-US" sz="2000" err="1">
                <a:latin typeface="Times New Roman"/>
                <a:ea typeface="+mn-lt"/>
                <a:cs typeface="+mn-lt"/>
              </a:rPr>
              <a:t>nás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letitou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tradici</a:t>
            </a:r>
            <a:r>
              <a:rPr lang="en-US" sz="2000">
                <a:latin typeface="Times New Roman"/>
                <a:ea typeface="+mn-lt"/>
                <a:cs typeface="+mn-lt"/>
              </a:rPr>
              <a:t>, proto </a:t>
            </a:r>
            <a:r>
              <a:rPr lang="en-US" sz="2000" err="1">
                <a:latin typeface="Times New Roman"/>
                <a:ea typeface="+mn-lt"/>
                <a:cs typeface="+mn-lt"/>
              </a:rPr>
              <a:t>nechyběl</a:t>
            </a:r>
            <a:r>
              <a:rPr lang="en-US" sz="2000">
                <a:latin typeface="Times New Roman"/>
                <a:ea typeface="+mn-lt"/>
                <a:cs typeface="+mn-lt"/>
              </a:rPr>
              <a:t> ani </a:t>
            </a:r>
            <a:r>
              <a:rPr lang="en-US" sz="2000" err="1">
                <a:latin typeface="Times New Roman"/>
                <a:ea typeface="+mn-lt"/>
                <a:cs typeface="+mn-lt"/>
              </a:rPr>
              <a:t>letošní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ročník</a:t>
            </a:r>
            <a:r>
              <a:rPr lang="en-US" sz="2000">
                <a:latin typeface="Times New Roman"/>
                <a:ea typeface="+mn-lt"/>
                <a:cs typeface="+mn-lt"/>
              </a:rPr>
              <a:t>.</a:t>
            </a:r>
          </a:p>
          <a:p>
            <a:r>
              <a:rPr lang="en-US" sz="2000" b="1" err="1">
                <a:latin typeface="Times New Roman"/>
                <a:ea typeface="+mn-lt"/>
                <a:cs typeface="+mn-lt"/>
              </a:rPr>
              <a:t>Příjezd</a:t>
            </a:r>
            <a:r>
              <a:rPr lang="en-US" sz="2000" b="1">
                <a:latin typeface="Times New Roman"/>
                <a:ea typeface="+mn-lt"/>
                <a:cs typeface="+mn-lt"/>
              </a:rPr>
              <a:t> Martina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na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bílém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koni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má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též</a:t>
            </a:r>
            <a:r>
              <a:rPr lang="en-US" sz="2000">
                <a:latin typeface="Times New Roman"/>
                <a:ea typeface="+mn-lt"/>
                <a:cs typeface="+mn-lt"/>
              </a:rPr>
              <a:t> u </a:t>
            </a:r>
            <a:r>
              <a:rPr lang="en-US" sz="2000" err="1">
                <a:latin typeface="Times New Roman"/>
                <a:ea typeface="+mn-lt"/>
                <a:cs typeface="+mn-lt"/>
              </a:rPr>
              <a:t>nás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letitou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tradici</a:t>
            </a:r>
            <a:r>
              <a:rPr lang="en-US" sz="2000">
                <a:latin typeface="Times New Roman"/>
                <a:ea typeface="+mn-lt"/>
                <a:cs typeface="+mn-lt"/>
              </a:rPr>
              <a:t>. </a:t>
            </a:r>
            <a:r>
              <a:rPr lang="en-US" sz="2000" err="1">
                <a:latin typeface="Times New Roman"/>
                <a:ea typeface="+mn-lt"/>
                <a:cs typeface="+mn-lt"/>
              </a:rPr>
              <a:t>Byli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jsme</a:t>
            </a:r>
            <a:r>
              <a:rPr lang="en-US" sz="2000">
                <a:latin typeface="Times New Roman"/>
                <a:ea typeface="+mn-lt"/>
                <a:cs typeface="+mn-lt"/>
              </a:rPr>
              <a:t> </a:t>
            </a:r>
            <a:r>
              <a:rPr lang="en-US" sz="2000" err="1">
                <a:latin typeface="Times New Roman"/>
                <a:ea typeface="+mn-lt"/>
                <a:cs typeface="+mn-lt"/>
              </a:rPr>
              <a:t>i</a:t>
            </a:r>
            <a:r>
              <a:rPr lang="en-US" sz="2000">
                <a:latin typeface="Times New Roman"/>
                <a:ea typeface="+mn-lt"/>
                <a:cs typeface="+mn-lt"/>
              </a:rPr>
              <a:t> </a:t>
            </a:r>
            <a:r>
              <a:rPr lang="en-US" sz="2000" err="1">
                <a:latin typeface="Times New Roman"/>
                <a:ea typeface="+mn-lt"/>
                <a:cs typeface="+mn-lt"/>
              </a:rPr>
              <a:t>pozváni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na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sv</a:t>
            </a:r>
            <a:r>
              <a:rPr lang="en-US" sz="2000">
                <a:latin typeface="Times New Roman"/>
                <a:ea typeface="+mn-lt"/>
                <a:cs typeface="+mn-lt"/>
              </a:rPr>
              <a:t>. Martina do </a:t>
            </a:r>
            <a:r>
              <a:rPr lang="en-US" sz="2000" err="1">
                <a:latin typeface="Times New Roman"/>
                <a:ea typeface="+mn-lt"/>
                <a:cs typeface="+mn-lt"/>
              </a:rPr>
              <a:t>Svitav</a:t>
            </a:r>
            <a:r>
              <a:rPr lang="en-US" sz="2000">
                <a:latin typeface="Times New Roman"/>
                <a:ea typeface="+mn-lt"/>
                <a:cs typeface="+mn-lt"/>
              </a:rPr>
              <a:t>.</a:t>
            </a:r>
          </a:p>
          <a:p>
            <a:r>
              <a:rPr lang="en-US" sz="2000" err="1">
                <a:latin typeface="Times New Roman"/>
                <a:ea typeface="+mn-lt"/>
                <a:cs typeface="+mn-lt"/>
              </a:rPr>
              <a:t>Začátkem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prosince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proběhl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na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statku</a:t>
            </a:r>
            <a:r>
              <a:rPr lang="en-US" sz="2000">
                <a:latin typeface="Times New Roman"/>
                <a:ea typeface="+mn-lt"/>
                <a:cs typeface="+mn-lt"/>
              </a:rPr>
              <a:t> </a:t>
            </a:r>
            <a:r>
              <a:rPr lang="en-US" sz="2000" err="1">
                <a:latin typeface="Times New Roman"/>
                <a:ea typeface="+mn-lt"/>
                <a:cs typeface="+mn-lt"/>
              </a:rPr>
              <a:t>druhý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ročník</a:t>
            </a:r>
            <a:r>
              <a:rPr lang="en-US" sz="200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Jarmarku</a:t>
            </a:r>
            <a:r>
              <a:rPr lang="en-US" sz="2000">
                <a:latin typeface="Times New Roman"/>
                <a:ea typeface="+mn-lt"/>
                <a:cs typeface="+mn-lt"/>
              </a:rPr>
              <a:t> s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Ježíškovou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poštou</a:t>
            </a:r>
            <a:r>
              <a:rPr lang="en-US" sz="2000">
                <a:latin typeface="Times New Roman"/>
                <a:ea typeface="+mn-lt"/>
                <a:cs typeface="+mn-lt"/>
              </a:rPr>
              <a:t>. </a:t>
            </a:r>
            <a:endParaRPr lang="en-US" sz="2000">
              <a:latin typeface="Times New Roman"/>
              <a:cs typeface="Calibri"/>
            </a:endParaRPr>
          </a:p>
        </p:txBody>
      </p:sp>
      <p:pic>
        <p:nvPicPr>
          <p:cNvPr id="4" name="Obrázek 3" descr="Obsah obrázku osoba, oblečení, kůň, budova&#10;&#10;Popis se vygeneroval automaticky.">
            <a:extLst>
              <a:ext uri="{FF2B5EF4-FFF2-40B4-BE49-F238E27FC236}">
                <a16:creationId xmlns:a16="http://schemas.microsoft.com/office/drawing/2014/main" id="{59AED307-69F5-54A2-AA30-85156308F3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89" r="2" b="24532"/>
          <a:stretch/>
        </p:blipFill>
        <p:spPr>
          <a:xfrm>
            <a:off x="6096001" y="1"/>
            <a:ext cx="3048000" cy="3429000"/>
          </a:xfrm>
          <a:prstGeom prst="rect">
            <a:avLst/>
          </a:prstGeom>
        </p:spPr>
      </p:pic>
      <p:pic>
        <p:nvPicPr>
          <p:cNvPr id="9" name="Obrázek 8" descr="Obsah obrázku nábytek, interiér, váza, zeď&#10;&#10;Popis se vygeneroval automaticky.">
            <a:extLst>
              <a:ext uri="{FF2B5EF4-FFF2-40B4-BE49-F238E27FC236}">
                <a16:creationId xmlns:a16="http://schemas.microsoft.com/office/drawing/2014/main" id="{0122C3C6-0025-5CC0-0278-A1C4D5305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6" r="30244"/>
          <a:stretch/>
        </p:blipFill>
        <p:spPr>
          <a:xfrm>
            <a:off x="9144000" y="10"/>
            <a:ext cx="3048000" cy="3428991"/>
          </a:xfrm>
          <a:prstGeom prst="rect">
            <a:avLst/>
          </a:prstGeom>
        </p:spPr>
      </p:pic>
      <p:pic>
        <p:nvPicPr>
          <p:cNvPr id="10" name="Obrázek 9" descr="Obsah obrázku oblečení, osoba, Lidská tvář, úsměv&#10;&#10;Popis se vygeneroval automaticky.">
            <a:extLst>
              <a:ext uri="{FF2B5EF4-FFF2-40B4-BE49-F238E27FC236}">
                <a16:creationId xmlns:a16="http://schemas.microsoft.com/office/drawing/2014/main" id="{1AA29A05-601F-67BB-6676-8DAC3C206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2" r="15296" b="-1"/>
          <a:stretch/>
        </p:blipFill>
        <p:spPr>
          <a:xfrm>
            <a:off x="6096007" y="3429000"/>
            <a:ext cx="60959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91717-8225-D893-13FB-B3DE0A7FF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b="1">
                <a:latin typeface="Times New Roman"/>
                <a:cs typeface="Calibri Light"/>
              </a:rPr>
              <a:t>Co se v NDZM daří</a:t>
            </a:r>
            <a:endParaRPr lang="en-US" sz="3600" b="1">
              <a:latin typeface="Times New Roman"/>
              <a:cs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51E02DE-96EF-8880-5983-3488AF77A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38" b="57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5D42B-95D7-482F-3630-5063EF868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53" y="4275364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1300" b="1">
                <a:latin typeface="Times New Roman"/>
                <a:cs typeface="Times New Roman"/>
              </a:rPr>
              <a:t>Zájem o naše služby ze strany veřejnosti – praktikanti , zájem o praxe, kroužky,…</a:t>
            </a:r>
            <a:endParaRPr lang="en-US" sz="1300">
              <a:ea typeface="+mn-lt"/>
              <a:cs typeface="+mn-lt"/>
            </a:endParaRPr>
          </a:p>
          <a:p>
            <a:r>
              <a:rPr lang="cs-CZ" sz="1300" b="1">
                <a:latin typeface="Times New Roman"/>
                <a:cs typeface="Times New Roman"/>
              </a:rPr>
              <a:t>Při realizaci tradičních akcí se zvyšuje návštěvnost </a:t>
            </a:r>
            <a:endParaRPr lang="en-US" sz="1300">
              <a:ea typeface="+mn-lt"/>
              <a:cs typeface="+mn-lt"/>
            </a:endParaRPr>
          </a:p>
          <a:p>
            <a:r>
              <a:rPr lang="cs-CZ" sz="1300" b="1">
                <a:latin typeface="Times New Roman"/>
                <a:cs typeface="Times New Roman"/>
              </a:rPr>
              <a:t>Kapacita klubu </a:t>
            </a:r>
            <a:endParaRPr lang="en-US" sz="1300">
              <a:ea typeface="+mn-lt"/>
              <a:cs typeface="+mn-lt"/>
            </a:endParaRPr>
          </a:p>
          <a:p>
            <a:r>
              <a:rPr lang="cs-CZ" sz="1300" b="1">
                <a:latin typeface="Times New Roman"/>
                <a:cs typeface="Times New Roman"/>
              </a:rPr>
              <a:t>Spolupráce mezi koňmi a klienty </a:t>
            </a:r>
            <a:endParaRPr lang="en-US" sz="1300">
              <a:latin typeface="Calibri" panose="020F0502020204030204"/>
              <a:cs typeface="Calibri" panose="020F0502020204030204"/>
            </a:endParaRPr>
          </a:p>
          <a:p>
            <a:r>
              <a:rPr lang="cs-CZ" sz="1300" b="1">
                <a:latin typeface="Times New Roman"/>
                <a:cs typeface="Times New Roman"/>
              </a:rPr>
              <a:t>Každoroční zapojení do tradičních akcí</a:t>
            </a:r>
            <a:endParaRPr lang="en-US" sz="1300">
              <a:latin typeface="Calibri" panose="020F0502020204030204"/>
              <a:cs typeface="Calibri"/>
            </a:endParaRPr>
          </a:p>
          <a:p>
            <a:r>
              <a:rPr lang="cs-CZ" sz="1300" b="1">
                <a:latin typeface="Times New Roman"/>
                <a:cs typeface="Times New Roman"/>
              </a:rPr>
              <a:t>Motivace dobrovolníků k pomoci - tábory, víkendové služby u koní</a:t>
            </a:r>
          </a:p>
          <a:p>
            <a:r>
              <a:rPr lang="cs-CZ" sz="1300" b="1">
                <a:latin typeface="Times New Roman"/>
                <a:cs typeface="Times New Roman"/>
              </a:rPr>
              <a:t>Venkovní aktivity </a:t>
            </a:r>
          </a:p>
          <a:p>
            <a:r>
              <a:rPr lang="cs-CZ" sz="1300" b="1">
                <a:latin typeface="Times New Roman"/>
                <a:cs typeface="Times New Roman"/>
              </a:rPr>
              <a:t>Zapojení celé skupiny do společných činností</a:t>
            </a:r>
          </a:p>
          <a:p>
            <a:endParaRPr lang="cs-CZ" sz="13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4758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A06EA-BE14-0FD9-FA61-6810A1A4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Co se v NDZM nedaří</a:t>
            </a: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7451F-22A5-F897-76D9-340D6962E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200" b="1">
              <a:cs typeface="Calibri"/>
            </a:endParaRPr>
          </a:p>
          <a:p>
            <a:pPr marL="0" indent="0">
              <a:buNone/>
            </a:pPr>
            <a:endParaRPr lang="en-US" sz="2200" b="1">
              <a:cs typeface="Calibri"/>
            </a:endParaRPr>
          </a:p>
          <a:p>
            <a:pPr marL="0" indent="0">
              <a:buNone/>
            </a:pPr>
            <a:endParaRPr lang="en-US" sz="2200" b="1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US" sz="2200" b="1" err="1">
                <a:cs typeface="Calibri"/>
              </a:rPr>
              <a:t>Personální</a:t>
            </a:r>
            <a:r>
              <a:rPr lang="en-US" sz="2200" b="1">
                <a:cs typeface="Calibri"/>
              </a:rPr>
              <a:t> </a:t>
            </a:r>
            <a:r>
              <a:rPr lang="en-US" sz="2200" b="1" err="1">
                <a:cs typeface="Calibri"/>
              </a:rPr>
              <a:t>stabilita</a:t>
            </a:r>
            <a:endParaRPr lang="en-US" sz="2200" b="1">
              <a:ea typeface="Calibri"/>
              <a:cs typeface="Calibri"/>
            </a:endParaRPr>
          </a:p>
          <a:p>
            <a:pPr marL="0" indent="0">
              <a:buNone/>
            </a:pPr>
            <a:endParaRPr lang="en-US" sz="2200">
              <a:ea typeface="Calibri" panose="020F0502020204030204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223BEB5-223C-A4DB-124E-75C3891D5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41" r="-2" b="1173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4590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3">
            <a:extLst>
              <a:ext uri="{FF2B5EF4-FFF2-40B4-BE49-F238E27FC236}">
                <a16:creationId xmlns:a16="http://schemas.microsoft.com/office/drawing/2014/main" id="{7A203437-703A-4E00-A8C0-91D328D6C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3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8A5897-7300-47B4-FB19-BD512A009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09" y="502400"/>
            <a:ext cx="3367171" cy="1818064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cs typeface="Calibri Light"/>
              </a:rPr>
              <a:t>Vize pro rok 2024</a:t>
            </a:r>
            <a:endParaRPr lang="en-US" sz="3600" b="1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661212-69E5-30D6-CACB-AEEB68AA7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71" b="11788"/>
          <a:stretch/>
        </p:blipFill>
        <p:spPr>
          <a:xfrm>
            <a:off x="4555236" y="6"/>
            <a:ext cx="7636763" cy="2762724"/>
          </a:xfrm>
          <a:prstGeom prst="rect">
            <a:avLst/>
          </a:prstGeom>
        </p:spPr>
      </p:pic>
      <p:sp>
        <p:nvSpPr>
          <p:cNvPr id="38" name="Rectangle 25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62729"/>
            <a:ext cx="12192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FFAF164-3A57-8784-A574-2FF38CAE2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61" r="6963" b="2"/>
          <a:stretch/>
        </p:blipFill>
        <p:spPr>
          <a:xfrm>
            <a:off x="-1" y="2826737"/>
            <a:ext cx="4565779" cy="4031263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4FC824D6-7485-5B99-CEF8-98B4142D9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33" y="3130238"/>
            <a:ext cx="5742432" cy="26696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err="1">
                <a:latin typeface="Times New Roman"/>
                <a:cs typeface="Calibri"/>
              </a:rPr>
              <a:t>Rozvíjet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služby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err="1">
                <a:latin typeface="Times New Roman"/>
                <a:cs typeface="Calibri"/>
              </a:rPr>
              <a:t>na</a:t>
            </a:r>
            <a:r>
              <a:rPr lang="en-US" sz="2000">
                <a:latin typeface="Times New Roman"/>
                <a:cs typeface="Calibri"/>
              </a:rPr>
              <a:t> NZDM </a:t>
            </a:r>
            <a:r>
              <a:rPr lang="en-US" sz="2000" err="1">
                <a:latin typeface="Times New Roman"/>
                <a:cs typeface="Calibri"/>
              </a:rPr>
              <a:t>Prevence</a:t>
            </a:r>
            <a:r>
              <a:rPr lang="en-US" sz="2000">
                <a:latin typeface="Times New Roman"/>
                <a:cs typeface="Calibri"/>
              </a:rPr>
              <a:t> s </a:t>
            </a:r>
            <a:r>
              <a:rPr lang="en-US" sz="2000" err="1">
                <a:latin typeface="Times New Roman"/>
                <a:cs typeface="Calibri"/>
              </a:rPr>
              <a:t>Bonanzou</a:t>
            </a:r>
          </a:p>
          <a:p>
            <a:r>
              <a:rPr lang="en-US" sz="2000" b="1" err="1">
                <a:latin typeface="Times New Roman"/>
                <a:cs typeface="Calibri"/>
              </a:rPr>
              <a:t>Prezentace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na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školách</a:t>
            </a:r>
            <a:r>
              <a:rPr lang="en-US" sz="2000">
                <a:latin typeface="Times New Roman"/>
                <a:cs typeface="Calibri"/>
              </a:rPr>
              <a:t> - </a:t>
            </a:r>
            <a:r>
              <a:rPr lang="en-US" sz="2000" err="1">
                <a:latin typeface="Times New Roman"/>
                <a:cs typeface="Calibri"/>
              </a:rPr>
              <a:t>letáčky</a:t>
            </a:r>
            <a:r>
              <a:rPr lang="en-US" sz="2000">
                <a:latin typeface="Times New Roman"/>
                <a:cs typeface="Calibri"/>
              </a:rPr>
              <a:t> z </a:t>
            </a:r>
            <a:r>
              <a:rPr lang="en-US" sz="2000" err="1">
                <a:latin typeface="Times New Roman"/>
                <a:cs typeface="Calibri"/>
              </a:rPr>
              <a:t>informacemi</a:t>
            </a:r>
            <a:endParaRPr lang="en-US" sz="2000">
              <a:latin typeface="Times New Roman"/>
              <a:cs typeface="Calibri"/>
            </a:endParaRPr>
          </a:p>
          <a:p>
            <a:r>
              <a:rPr lang="en-US" sz="2000" b="1" err="1">
                <a:latin typeface="Times New Roman"/>
                <a:cs typeface="Calibri"/>
              </a:rPr>
              <a:t>Udržovat</a:t>
            </a:r>
            <a:r>
              <a:rPr lang="en-US" sz="2000" b="1">
                <a:latin typeface="Times New Roman"/>
                <a:cs typeface="Calibri"/>
              </a:rPr>
              <a:t> </a:t>
            </a:r>
            <a:r>
              <a:rPr lang="en-US" sz="2000" b="1" err="1">
                <a:latin typeface="Times New Roman"/>
                <a:cs typeface="Calibri"/>
              </a:rPr>
              <a:t>tradiční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akce</a:t>
            </a:r>
            <a:r>
              <a:rPr lang="en-US" sz="2000" b="1">
                <a:latin typeface="Times New Roman"/>
                <a:cs typeface="Calibri"/>
              </a:rPr>
              <a:t> </a:t>
            </a:r>
            <a:r>
              <a:rPr lang="en-US" sz="2000" err="1">
                <a:latin typeface="Times New Roman"/>
                <a:cs typeface="Calibri"/>
              </a:rPr>
              <a:t>spojené</a:t>
            </a:r>
            <a:r>
              <a:rPr lang="en-US" sz="2000">
                <a:latin typeface="Times New Roman"/>
                <a:cs typeface="Calibri"/>
              </a:rPr>
              <a:t> se </a:t>
            </a:r>
            <a:r>
              <a:rPr lang="en-US" sz="2000" err="1">
                <a:latin typeface="Times New Roman"/>
                <a:cs typeface="Calibri"/>
              </a:rPr>
              <a:t>statkem</a:t>
            </a:r>
            <a:endParaRPr lang="en-US" sz="2000">
              <a:latin typeface="Times New Roman"/>
              <a:cs typeface="Calibri"/>
            </a:endParaRPr>
          </a:p>
          <a:p>
            <a:r>
              <a:rPr lang="en-US" sz="2000" b="1" err="1">
                <a:latin typeface="Times New Roman"/>
                <a:cs typeface="Calibri"/>
              </a:rPr>
              <a:t>Stabilní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pracovní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tým</a:t>
            </a:r>
            <a:endParaRPr lang="en-US" sz="2000" b="1">
              <a:latin typeface="Times New Roman"/>
              <a:cs typeface="Calibri"/>
            </a:endParaRPr>
          </a:p>
          <a:p>
            <a:r>
              <a:rPr lang="en-US" sz="2000" err="1">
                <a:latin typeface="Times New Roman"/>
                <a:cs typeface="Calibri"/>
              </a:rPr>
              <a:t>Udržovat</a:t>
            </a:r>
            <a:r>
              <a:rPr lang="en-US" sz="2000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bezpečné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prostředí</a:t>
            </a:r>
            <a:r>
              <a:rPr lang="en-US" sz="2000" b="1">
                <a:latin typeface="Times New Roman"/>
                <a:cs typeface="Calibri"/>
              </a:rPr>
              <a:t> pro </a:t>
            </a:r>
            <a:r>
              <a:rPr lang="en-US" sz="2000" b="1" err="1">
                <a:latin typeface="Times New Roman"/>
                <a:cs typeface="Calibri"/>
              </a:rPr>
              <a:t>naše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klienty</a:t>
            </a:r>
            <a:endParaRPr lang="en-US" sz="2000" b="1">
              <a:latin typeface="Times New Roman"/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sp>
        <p:nvSpPr>
          <p:cNvPr id="40" name="Rectangle 27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823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19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16130-9C6E-2992-7043-14E1D87E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/>
              <a:t>Co se v roce 2023 povedlo</a:t>
            </a:r>
            <a:endParaRPr lang="en-US" b="1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F3A1CD-D2D4-36C2-17E5-8E2AB5465E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11" b="2174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69D32-6DBC-868B-0651-BF5550814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b="1"/>
              <a:t>Být k prospěchu klientům, kteří nás vyhledávají, vracejí se a tráví na statku svůj čas</a:t>
            </a:r>
            <a:endParaRPr lang="en-US" sz="22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899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6B83EB-088C-A191-885D-988A7A5AE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Děkujeme za Váš čas a pozornost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47B126B-2F7E-9644-EA56-61452C567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019" b="28770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3729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12192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2C46F-A7CF-A700-42A2-7752FE035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Kůň je ten nejlepší terapeut.</a:t>
            </a:r>
            <a:endParaRPr lang="en-US" sz="36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1407F37-7C5A-91D3-06A4-A9E60F092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885" b="11885"/>
          <a:stretch/>
        </p:blipFill>
        <p:spPr>
          <a:xfrm>
            <a:off x="636125" y="579473"/>
            <a:ext cx="10919749" cy="42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9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9E0ACA-C3F9-4A72-9089-922AFF71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138036"/>
            <a:ext cx="4526973" cy="1402470"/>
          </a:xfrm>
        </p:spPr>
        <p:txBody>
          <a:bodyPr anchor="t">
            <a:normAutofit/>
          </a:bodyPr>
          <a:lstStyle/>
          <a:p>
            <a:r>
              <a:rPr lang="cs-CZ" sz="3200" b="1">
                <a:latin typeface="Times New Roman"/>
                <a:cs typeface="Calibri Light"/>
              </a:rPr>
              <a:t>PERSONÁLNÍ SITUACE </a:t>
            </a:r>
            <a:endParaRPr lang="cs-CZ" sz="3200" b="1">
              <a:latin typeface="Times New Roman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3419D2-92E1-434E-91C8-8FAA91AB9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51176"/>
            <a:ext cx="4526973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1600">
                <a:latin typeface="Times New Roman"/>
                <a:cs typeface="Times New Roman"/>
              </a:rPr>
              <a:t> Radka</a:t>
            </a:r>
            <a:r>
              <a:rPr lang="cs-CZ" sz="1600" b="1">
                <a:latin typeface="Times New Roman"/>
                <a:cs typeface="Times New Roman"/>
              </a:rPr>
              <a:t> Dostálová (pracovník v soc. službách)</a:t>
            </a:r>
            <a:endParaRPr lang="en-US" sz="1600" b="1">
              <a:latin typeface="Times New Roman"/>
              <a:ea typeface="+mn-lt"/>
              <a:cs typeface="Times New Roman"/>
            </a:endParaRPr>
          </a:p>
          <a:p>
            <a:r>
              <a:rPr lang="cs-CZ" sz="1600" b="1">
                <a:latin typeface="Times New Roman"/>
                <a:ea typeface="+mn-lt"/>
                <a:cs typeface="+mn-lt"/>
              </a:rPr>
              <a:t>Veronika </a:t>
            </a:r>
            <a:r>
              <a:rPr lang="cs-CZ" sz="1600" b="1" err="1">
                <a:latin typeface="Times New Roman"/>
                <a:ea typeface="+mn-lt"/>
                <a:cs typeface="+mn-lt"/>
              </a:rPr>
              <a:t>Kalodová</a:t>
            </a:r>
            <a:r>
              <a:rPr lang="cs-CZ" sz="1600" b="1">
                <a:latin typeface="Times New Roman"/>
                <a:ea typeface="+mn-lt"/>
                <a:cs typeface="+mn-lt"/>
              </a:rPr>
              <a:t>  (pracovník v soc službách)</a:t>
            </a:r>
          </a:p>
          <a:p>
            <a:r>
              <a:rPr lang="en-US" sz="1600" b="1">
                <a:latin typeface="Times New Roman"/>
                <a:ea typeface="+mn-lt"/>
                <a:cs typeface="+mn-lt"/>
              </a:rPr>
              <a:t>Pavla </a:t>
            </a:r>
            <a:r>
              <a:rPr lang="en-US" sz="1600" b="1" err="1">
                <a:latin typeface="Times New Roman"/>
                <a:ea typeface="+mn-lt"/>
                <a:cs typeface="+mn-lt"/>
              </a:rPr>
              <a:t>Najmanová</a:t>
            </a:r>
            <a:r>
              <a:rPr lang="en-US" sz="1600" b="1">
                <a:latin typeface="Times New Roman"/>
                <a:ea typeface="+mn-lt"/>
                <a:cs typeface="+mn-lt"/>
              </a:rPr>
              <a:t> (</a:t>
            </a:r>
            <a:r>
              <a:rPr lang="en-US" sz="1600" b="1" err="1">
                <a:latin typeface="Times New Roman"/>
                <a:ea typeface="+mn-lt"/>
                <a:cs typeface="+mn-lt"/>
              </a:rPr>
              <a:t>pracovník</a:t>
            </a:r>
            <a:r>
              <a:rPr lang="en-US" sz="1600" b="1">
                <a:latin typeface="Times New Roman"/>
                <a:ea typeface="+mn-lt"/>
                <a:cs typeface="+mn-lt"/>
              </a:rPr>
              <a:t> v soc. </a:t>
            </a:r>
            <a:r>
              <a:rPr lang="en-US" sz="1600" b="1" err="1">
                <a:latin typeface="Times New Roman"/>
                <a:ea typeface="+mn-lt"/>
                <a:cs typeface="+mn-lt"/>
              </a:rPr>
              <a:t>službách</a:t>
            </a:r>
            <a:r>
              <a:rPr lang="en-US" sz="1600" b="1">
                <a:latin typeface="Times New Roman"/>
                <a:ea typeface="+mn-lt"/>
                <a:cs typeface="+mn-lt"/>
              </a:rPr>
              <a:t>) </a:t>
            </a:r>
          </a:p>
          <a:p>
            <a:r>
              <a:rPr lang="cs-CZ" sz="1600" b="1">
                <a:latin typeface="Times New Roman"/>
                <a:ea typeface="+mn-lt"/>
                <a:cs typeface="+mn-lt"/>
              </a:rPr>
              <a:t>Dále na statku působí dva techničtí pracovníci Jiří a Luboš Buchtovi</a:t>
            </a:r>
          </a:p>
          <a:p>
            <a:r>
              <a:rPr lang="cs-CZ" sz="1600" b="1">
                <a:latin typeface="Times New Roman"/>
                <a:cs typeface="Calibri"/>
              </a:rPr>
              <a:t>Na víkendovou výpomoc nám pomáhají Eliška </a:t>
            </a:r>
            <a:r>
              <a:rPr lang="cs-CZ" sz="1600" b="1" err="1">
                <a:latin typeface="Times New Roman"/>
                <a:cs typeface="Calibri"/>
              </a:rPr>
              <a:t>Klohnová</a:t>
            </a:r>
            <a:r>
              <a:rPr lang="cs-CZ" sz="1600" b="1">
                <a:latin typeface="Times New Roman"/>
                <a:cs typeface="Calibri"/>
              </a:rPr>
              <a:t>, Jakub </a:t>
            </a:r>
            <a:r>
              <a:rPr lang="cs-CZ" sz="1600" b="1" err="1">
                <a:latin typeface="Times New Roman"/>
                <a:cs typeface="Calibri"/>
              </a:rPr>
              <a:t>Serbousek</a:t>
            </a:r>
            <a:r>
              <a:rPr lang="cs-CZ" sz="1600" b="1">
                <a:latin typeface="Times New Roman"/>
                <a:cs typeface="Calibri"/>
              </a:rPr>
              <a:t> a René Diblík  René je zapojen i do bloků KSJB, jako lektor.</a:t>
            </a:r>
          </a:p>
          <a:p>
            <a:r>
              <a:rPr lang="cs-CZ" sz="1600" b="1">
                <a:latin typeface="Times New Roman"/>
                <a:cs typeface="Calibri"/>
              </a:rPr>
              <a:t>Dominika Odvárková (kroužky)</a:t>
            </a:r>
          </a:p>
          <a:p>
            <a:endParaRPr lang="cs-CZ" sz="1600" b="1">
              <a:latin typeface="Times New Roman"/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C98ECF9-FECF-3495-6DC3-27896FE6C9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23" b="16965"/>
          <a:stretch/>
        </p:blipFill>
        <p:spPr>
          <a:xfrm>
            <a:off x="6096001" y="1"/>
            <a:ext cx="3048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B37AC7-5BC9-7F77-6F47-612928AF10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68" b="8768"/>
          <a:stretch/>
        </p:blipFill>
        <p:spPr>
          <a:xfrm>
            <a:off x="9144000" y="10"/>
            <a:ext cx="3048000" cy="3428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CCF4A1-6DD0-4227-57B3-D56DA90BDD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73" r="-2" b="46420"/>
          <a:stretch/>
        </p:blipFill>
        <p:spPr>
          <a:xfrm>
            <a:off x="6096007" y="3429000"/>
            <a:ext cx="609599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816C0A-7548-4986-AFED-E17FC72F6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US" sz="5400" b="1">
                <a:cs typeface="Calibri Light"/>
              </a:rPr>
              <a:t>Naše Poslání v roce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BDC0F-A857-5031-6FB7-DBBFFC82EF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7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5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3AAC1-9117-EE1B-1E19-3646102EB0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200">
                <a:latin typeface="Times New Roman"/>
                <a:ea typeface="+mn-lt"/>
                <a:cs typeface="+mn-lt"/>
              </a:rPr>
              <a:t>Posláním nízkoprahového zařízení pro děti a mládež Prevence s Bonanzou je pomoc a podpora dětem a mládeži z Vendolí, Svitav a okolí, které se nacházejí v nepříznivé sociální situaci rozvoj jejich osobnosti, samostatnosti i zodpovědného chování. Nabízíme aktivní trávení volného času u koní, v přírodě, na statku. Aktivně Využíváme metodu hiporehabilitace v pedagogické a sociální praxi (HPSP)</a:t>
            </a:r>
            <a:endParaRPr lang="en-US" sz="2200">
              <a:latin typeface="Times New Roman"/>
              <a:cs typeface="Calibri"/>
            </a:endParaRPr>
          </a:p>
          <a:p>
            <a:endParaRPr lang="en-US" sz="2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60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7FBE83-F4B3-279D-6DDA-9482E7CFA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>
            <a:normAutofit fontScale="90000"/>
          </a:bodyPr>
          <a:lstStyle/>
          <a:p>
            <a:br>
              <a:rPr lang="cs-CZ" sz="2200">
                <a:latin typeface="Times New Roman"/>
                <a:cs typeface="Times New Roman"/>
              </a:rPr>
            </a:br>
            <a:br>
              <a:rPr lang="cs-CZ" sz="2200">
                <a:latin typeface="Times New Roman"/>
                <a:cs typeface="Times New Roman"/>
              </a:rPr>
            </a:br>
            <a:r>
              <a:rPr lang="cs-CZ" sz="2800" b="1">
                <a:latin typeface="Times New Roman"/>
                <a:ea typeface="+mj-lt"/>
                <a:cs typeface="Times New Roman"/>
              </a:rPr>
              <a:t>Zhodnocení roku 2023</a:t>
            </a:r>
            <a:br>
              <a:rPr lang="cs-CZ" sz="2800" b="1">
                <a:latin typeface="Times New Roman"/>
                <a:ea typeface="+mj-lt"/>
                <a:cs typeface="Times New Roman"/>
              </a:rPr>
            </a:br>
            <a:br>
              <a:rPr lang="cs-CZ" sz="2200">
                <a:latin typeface="Times New Roman"/>
                <a:ea typeface="+mj-lt"/>
                <a:cs typeface="Times New Roman"/>
              </a:rPr>
            </a:br>
            <a:endParaRPr lang="cs-CZ" sz="2200">
              <a:ea typeface="+mj-lt"/>
              <a:cs typeface="+mj-lt"/>
            </a:endParaRPr>
          </a:p>
          <a:p>
            <a:endParaRPr lang="cs-CZ" sz="2200">
              <a:latin typeface="Times New Roman"/>
              <a:cs typeface="Times New Roman"/>
            </a:endParaRPr>
          </a:p>
          <a:p>
            <a:endParaRPr lang="en-US" sz="2200">
              <a:cs typeface="Calibri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1975E5-2836-7D74-15CB-F55EB0218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89" r="3" b="19693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E7EB3CF-7A63-056E-656A-480625CB7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57" r="820" b="1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ABEA2BD1-22B2-A3AE-CBE3-6ED9703EB8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8600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187F-0EF2-F765-CE3F-167B29717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8052" y="1628624"/>
            <a:ext cx="6990696" cy="48777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2000" dirty="0">
                <a:latin typeface="Times New Roman"/>
                <a:cs typeface="Times New Roman"/>
              </a:rPr>
              <a:t>V předešlém roce se nám  podařilo udržet kapacitu našeho klubu – </a:t>
            </a:r>
            <a:r>
              <a:rPr lang="cs-CZ" sz="2000" b="1" dirty="0">
                <a:latin typeface="Times New Roman"/>
                <a:cs typeface="Times New Roman"/>
              </a:rPr>
              <a:t>průměrně využívalo naši službu patnáct dětí denně.</a:t>
            </a:r>
            <a:endParaRPr lang="en-US" sz="2000" b="1" dirty="0">
              <a:latin typeface="Times New Roman"/>
              <a:ea typeface="+mn-lt"/>
              <a:cs typeface="+mn-lt"/>
            </a:endParaRPr>
          </a:p>
          <a:p>
            <a:r>
              <a:rPr lang="cs-CZ" sz="2000" dirty="0">
                <a:latin typeface="Times New Roman"/>
                <a:cs typeface="Times New Roman"/>
              </a:rPr>
              <a:t>Naše služba udržuje </a:t>
            </a:r>
            <a:r>
              <a:rPr lang="cs-CZ" sz="2000" b="1" dirty="0">
                <a:latin typeface="Times New Roman"/>
                <a:cs typeface="Times New Roman"/>
              </a:rPr>
              <a:t>kvalitní a bezpečný prostor </a:t>
            </a:r>
            <a:r>
              <a:rPr lang="cs-CZ" sz="2000" dirty="0">
                <a:latin typeface="Times New Roman"/>
                <a:cs typeface="Times New Roman"/>
              </a:rPr>
              <a:t>pro děti a mládež, kteří se nacházejí v nepříznivé sociální situaci. </a:t>
            </a:r>
            <a:r>
              <a:rPr lang="cs-CZ" sz="2000" b="1" dirty="0">
                <a:latin typeface="Times New Roman"/>
                <a:cs typeface="Times New Roman"/>
              </a:rPr>
              <a:t>Přicházejí noví klienti, stávající nadále docházejí</a:t>
            </a:r>
            <a:r>
              <a:rPr lang="cs-CZ" sz="2000" dirty="0">
                <a:latin typeface="Times New Roman"/>
                <a:cs typeface="Times New Roman"/>
              </a:rPr>
              <a:t> a vyhledávají našich služeb. Snažíme se být i aktivní na </a:t>
            </a:r>
            <a:r>
              <a:rPr lang="cs-CZ" sz="2000" b="1" dirty="0">
                <a:latin typeface="Times New Roman"/>
                <a:cs typeface="Times New Roman"/>
              </a:rPr>
              <a:t>sociálních sítích</a:t>
            </a:r>
            <a:r>
              <a:rPr lang="cs-CZ" sz="2000" dirty="0">
                <a:latin typeface="Times New Roman"/>
                <a:cs typeface="Times New Roman"/>
              </a:rPr>
              <a:t>, kde nás klienti často kontaktují a mají zájem s námi řešit své problémy. </a:t>
            </a:r>
            <a:endParaRPr lang="cs-CZ" sz="2000" dirty="0">
              <a:latin typeface="Times New Roman"/>
              <a:ea typeface="+mn-lt"/>
              <a:cs typeface="+mn-lt"/>
            </a:endParaRPr>
          </a:p>
          <a:p>
            <a:r>
              <a:rPr lang="cs-CZ" sz="2000" dirty="0">
                <a:latin typeface="Times New Roman"/>
                <a:cs typeface="Times New Roman"/>
              </a:rPr>
              <a:t>V roce 2023 jsme na statku vybudovali </a:t>
            </a:r>
            <a:r>
              <a:rPr lang="cs-CZ" sz="2000" b="1" dirty="0">
                <a:latin typeface="Times New Roman"/>
                <a:cs typeface="Times New Roman"/>
              </a:rPr>
              <a:t>skleník a záhony se zeleninou</a:t>
            </a:r>
            <a:r>
              <a:rPr lang="cs-CZ" sz="2000" dirty="0">
                <a:latin typeface="Times New Roman"/>
                <a:cs typeface="Times New Roman"/>
              </a:rPr>
              <a:t>. Vypěstovanou zeleninu (mrkev, kedlubny, rajčata, salát a papriky) jsme použili jako pamlsky pro koně, lahodné pokrmy na pobytových táborech a z ředkviček se vytvořilo několik chutných pomazánek k večeři. </a:t>
            </a:r>
            <a:endParaRPr lang="cs-CZ" sz="2000" dirty="0">
              <a:latin typeface="Calibri" panose="020F0502020204030204"/>
              <a:ea typeface="Calibri"/>
              <a:cs typeface="Calibri" panose="020F0502020204030204"/>
            </a:endParaRPr>
          </a:p>
          <a:p>
            <a:r>
              <a:rPr lang="cs-CZ" sz="2000" dirty="0">
                <a:latin typeface="Times New Roman"/>
                <a:ea typeface="+mn-lt"/>
                <a:cs typeface="Times New Roman"/>
              </a:rPr>
              <a:t>Na střeše se nainstalovaly </a:t>
            </a:r>
            <a:r>
              <a:rPr lang="cs-CZ" sz="2000" b="1" dirty="0">
                <a:latin typeface="Times New Roman"/>
                <a:ea typeface="+mn-lt"/>
                <a:cs typeface="Times New Roman"/>
              </a:rPr>
              <a:t>solární panely</a:t>
            </a:r>
            <a:r>
              <a:rPr lang="cs-CZ" sz="2000" dirty="0">
                <a:latin typeface="Times New Roman"/>
                <a:ea typeface="+mn-lt"/>
                <a:cs typeface="Times New Roman"/>
              </a:rPr>
              <a:t> a byla zakoupena </a:t>
            </a:r>
            <a:r>
              <a:rPr lang="cs-CZ" sz="2000" b="1" dirty="0">
                <a:latin typeface="Times New Roman"/>
                <a:ea typeface="+mn-lt"/>
                <a:cs typeface="Times New Roman"/>
              </a:rPr>
              <a:t>nová vlečka </a:t>
            </a:r>
            <a:r>
              <a:rPr lang="cs-CZ" sz="2000" dirty="0">
                <a:latin typeface="Times New Roman"/>
                <a:ea typeface="+mn-lt"/>
                <a:cs typeface="Times New Roman"/>
              </a:rPr>
              <a:t>na hnůj</a:t>
            </a:r>
            <a:r>
              <a:rPr lang="cs-CZ" sz="2000" b="1" dirty="0">
                <a:latin typeface="Times New Roman"/>
                <a:ea typeface="+mn-lt"/>
                <a:cs typeface="Times New Roman"/>
              </a:rPr>
              <a:t>.</a:t>
            </a:r>
          </a:p>
          <a:p>
            <a:pPr marL="0" indent="0">
              <a:buNone/>
            </a:pPr>
            <a:endParaRPr lang="en-US" sz="1700" b="1" dirty="0">
              <a:latin typeface="Calibri" panose="020F0502020204030204"/>
              <a:ea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0825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99383-0279-342C-59D7-D90D7BB43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en-US" sz="4000" b="1" err="1">
                <a:cs typeface="Calibri Light"/>
              </a:rPr>
              <a:t>Akce</a:t>
            </a:r>
            <a:r>
              <a:rPr lang="en-US" sz="4000" b="1">
                <a:cs typeface="Calibri Light"/>
              </a:rPr>
              <a:t> za </a:t>
            </a:r>
            <a:r>
              <a:rPr lang="en-US" sz="4000" b="1" err="1">
                <a:cs typeface="Calibri Light"/>
              </a:rPr>
              <a:t>rok</a:t>
            </a:r>
            <a:r>
              <a:rPr lang="en-US" sz="4000" b="1">
                <a:cs typeface="Calibri Light"/>
              </a:rPr>
              <a:t> 2023</a:t>
            </a:r>
            <a:endParaRPr lang="en-US" sz="40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5800345-0820-0820-E4C2-1FD9E16D45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26" r="4" b="17229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7C106CB-EF4B-BE66-1EC9-E9812133B5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56" r="7646" b="-1"/>
          <a:stretch/>
        </p:blipFill>
        <p:spPr>
          <a:xfrm>
            <a:off x="3198068" y="10"/>
            <a:ext cx="2991088" cy="333963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1605455-899B-0B36-A0EC-BE1C6E2AD6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46" r="1" b="14147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65694-0E80-5B8A-0C56-32820CB30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021759"/>
            <a:ext cx="4753534" cy="36947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err="1">
                <a:latin typeface="Times New Roman"/>
                <a:cs typeface="Calibri"/>
              </a:rPr>
              <a:t>Jarní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příměstský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tábor</a:t>
            </a:r>
            <a:endParaRPr lang="en-US" sz="2000" b="1">
              <a:latin typeface="Times New Roman"/>
              <a:cs typeface="Calibri"/>
            </a:endParaRPr>
          </a:p>
          <a:p>
            <a:r>
              <a:rPr lang="en-US" sz="2000" b="1" err="1">
                <a:latin typeface="Times New Roman"/>
                <a:cs typeface="Calibri"/>
              </a:rPr>
              <a:t>Letní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pobytové</a:t>
            </a:r>
            <a:r>
              <a:rPr lang="en-US" sz="2000" b="1">
                <a:latin typeface="Times New Roman"/>
                <a:cs typeface="Calibri"/>
              </a:rPr>
              <a:t> a </a:t>
            </a:r>
            <a:r>
              <a:rPr lang="en-US" sz="2000" b="1" err="1">
                <a:latin typeface="Times New Roman"/>
                <a:cs typeface="Calibri"/>
              </a:rPr>
              <a:t>příměstské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tábory</a:t>
            </a:r>
            <a:endParaRPr lang="en-US" sz="2000" b="1">
              <a:latin typeface="Times New Roman"/>
              <a:cs typeface="Calibri"/>
            </a:endParaRPr>
          </a:p>
          <a:p>
            <a:r>
              <a:rPr lang="en-US" sz="2000" b="1" err="1">
                <a:latin typeface="Times New Roman"/>
                <a:cs typeface="Calibri"/>
              </a:rPr>
              <a:t>Týden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nízkoprahovýh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klubů</a:t>
            </a:r>
            <a:endParaRPr lang="en-US" sz="2000" b="1">
              <a:latin typeface="Times New Roman"/>
              <a:cs typeface="Calibri"/>
            </a:endParaRPr>
          </a:p>
          <a:p>
            <a:r>
              <a:rPr lang="en-US" sz="2000" b="1">
                <a:latin typeface="Times New Roman"/>
                <a:cs typeface="Calibri"/>
              </a:rPr>
              <a:t>Den </a:t>
            </a:r>
            <a:r>
              <a:rPr lang="en-US" sz="2000" b="1" err="1">
                <a:latin typeface="Times New Roman"/>
                <a:cs typeface="Calibri"/>
              </a:rPr>
              <a:t>otevřených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dveří</a:t>
            </a:r>
            <a:endParaRPr lang="en-US" sz="2000" b="1">
              <a:latin typeface="Times New Roman"/>
              <a:cs typeface="Calibri"/>
            </a:endParaRPr>
          </a:p>
          <a:p>
            <a:r>
              <a:rPr lang="en-US" sz="2000" b="1">
                <a:latin typeface="Times New Roman"/>
                <a:cs typeface="Calibri"/>
              </a:rPr>
              <a:t>Festival </a:t>
            </a:r>
            <a:r>
              <a:rPr lang="en-US" sz="2000" b="1" err="1">
                <a:latin typeface="Times New Roman"/>
                <a:cs typeface="Calibri"/>
              </a:rPr>
              <a:t>volnočasových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aktivit</a:t>
            </a:r>
            <a:endParaRPr lang="en-US" sz="2000" b="1">
              <a:latin typeface="Times New Roman"/>
              <a:cs typeface="Calibri"/>
            </a:endParaRPr>
          </a:p>
          <a:p>
            <a:r>
              <a:rPr lang="en-US" sz="2000" b="1">
                <a:latin typeface="Times New Roman"/>
                <a:cs typeface="Calibri"/>
              </a:rPr>
              <a:t>Den s IZS</a:t>
            </a:r>
          </a:p>
          <a:p>
            <a:r>
              <a:rPr lang="en-US" sz="2000" b="1" err="1">
                <a:latin typeface="Times New Roman"/>
                <a:cs typeface="Calibri"/>
              </a:rPr>
              <a:t>Hubertova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jízda</a:t>
            </a:r>
            <a:endParaRPr lang="en-US" sz="2000" b="1">
              <a:latin typeface="Times New Roman"/>
              <a:cs typeface="Calibri"/>
            </a:endParaRPr>
          </a:p>
          <a:p>
            <a:r>
              <a:rPr lang="en-US" sz="2000" b="1" err="1">
                <a:latin typeface="Times New Roman"/>
                <a:cs typeface="Calibri"/>
              </a:rPr>
              <a:t>Hubertova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jízda</a:t>
            </a:r>
            <a:r>
              <a:rPr lang="en-US" sz="2000" b="1">
                <a:latin typeface="Times New Roman"/>
                <a:cs typeface="Calibri"/>
              </a:rPr>
              <a:t> pro hobby horse</a:t>
            </a:r>
          </a:p>
          <a:p>
            <a:r>
              <a:rPr lang="en-US" sz="2000" b="1" err="1">
                <a:latin typeface="Times New Roman"/>
                <a:cs typeface="Calibri"/>
              </a:rPr>
              <a:t>Sv</a:t>
            </a:r>
            <a:r>
              <a:rPr lang="en-US" sz="2000" b="1">
                <a:latin typeface="Times New Roman"/>
                <a:cs typeface="Calibri"/>
              </a:rPr>
              <a:t>. Martin</a:t>
            </a:r>
          </a:p>
          <a:p>
            <a:r>
              <a:rPr lang="en-US" sz="2000" b="1">
                <a:latin typeface="Times New Roman"/>
                <a:cs typeface="Calibri"/>
              </a:rPr>
              <a:t>Adventní </a:t>
            </a:r>
            <a:r>
              <a:rPr lang="en-US" sz="2000" b="1" err="1">
                <a:latin typeface="Times New Roman"/>
                <a:cs typeface="Calibri"/>
              </a:rPr>
              <a:t>jarmark</a:t>
            </a:r>
            <a:r>
              <a:rPr lang="en-US" sz="2000" b="1">
                <a:latin typeface="Times New Roman"/>
                <a:cs typeface="Calibri"/>
              </a:rPr>
              <a:t> s </a:t>
            </a:r>
            <a:r>
              <a:rPr lang="en-US" sz="2000" b="1" err="1">
                <a:latin typeface="Times New Roman"/>
                <a:cs typeface="Calibri"/>
              </a:rPr>
              <a:t>Ježíškovou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poštou</a:t>
            </a:r>
            <a:endParaRPr lang="en-US" sz="2000" b="1">
              <a:latin typeface="Times New Roman"/>
              <a:cs typeface="Calibri"/>
            </a:endParaRPr>
          </a:p>
          <a:p>
            <a:r>
              <a:rPr lang="en-US" sz="2000" b="1" err="1">
                <a:latin typeface="Times New Roman"/>
                <a:cs typeface="Calibri"/>
              </a:rPr>
              <a:t>Vánoční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besídka</a:t>
            </a:r>
            <a:r>
              <a:rPr lang="en-US" sz="2000" b="1">
                <a:latin typeface="Times New Roman"/>
                <a:cs typeface="Calibri"/>
              </a:rPr>
              <a:t> pro </a:t>
            </a:r>
            <a:r>
              <a:rPr lang="en-US" sz="2000" b="1" err="1">
                <a:latin typeface="Times New Roman"/>
                <a:cs typeface="Calibri"/>
              </a:rPr>
              <a:t>členy</a:t>
            </a:r>
            <a:r>
              <a:rPr lang="en-US" sz="2000" b="1">
                <a:latin typeface="Times New Roman"/>
                <a:cs typeface="Calibri"/>
              </a:rPr>
              <a:t> </a:t>
            </a:r>
            <a:r>
              <a:rPr lang="en-US" sz="2000" b="1" err="1">
                <a:latin typeface="Times New Roman"/>
                <a:cs typeface="Calibri"/>
              </a:rPr>
              <a:t>klubu</a:t>
            </a:r>
            <a:endParaRPr lang="en-US" sz="2000" b="1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468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562CF34-12E2-FD78-DDFC-51DE735A1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61" r="-1" b="21662"/>
          <a:stretch/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58" name="Rectangle 43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B2988-996E-1E9C-86D6-4679BD9C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4000" b="1" err="1">
                <a:cs typeface="Calibri Light"/>
              </a:rPr>
              <a:t>Zhodnocení</a:t>
            </a:r>
            <a:r>
              <a:rPr lang="en-US" sz="4000" b="1">
                <a:cs typeface="Calibri Light"/>
              </a:rPr>
              <a:t> </a:t>
            </a:r>
            <a:r>
              <a:rPr lang="en-US" sz="4000" b="1" err="1">
                <a:cs typeface="Calibri Light"/>
              </a:rPr>
              <a:t>roku</a:t>
            </a:r>
            <a:r>
              <a:rPr lang="en-US" sz="4000" b="1">
                <a:cs typeface="Calibri Light"/>
              </a:rPr>
              <a:t> 2023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0DAD-8D64-0C09-B47F-9D309AE90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3547" y="2743200"/>
            <a:ext cx="5606567" cy="39323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000">
              <a:latin typeface="Times New Roman"/>
              <a:ea typeface="+mn-lt"/>
              <a:cs typeface="+mn-lt"/>
            </a:endParaRPr>
          </a:p>
          <a:p>
            <a:r>
              <a:rPr lang="en-US" sz="2400">
                <a:latin typeface="Times New Roman"/>
                <a:ea typeface="+mn-lt"/>
                <a:cs typeface="+mn-lt"/>
              </a:rPr>
              <a:t>O </a:t>
            </a:r>
            <a:r>
              <a:rPr lang="en-US" sz="2400" err="1">
                <a:latin typeface="Times New Roman"/>
                <a:ea typeface="+mn-lt"/>
                <a:cs typeface="+mn-lt"/>
              </a:rPr>
              <a:t>jarních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prázdninách</a:t>
            </a:r>
            <a:r>
              <a:rPr lang="en-US" sz="2400">
                <a:latin typeface="Times New Roman"/>
                <a:ea typeface="+mn-lt"/>
                <a:cs typeface="+mn-lt"/>
              </a:rPr>
              <a:t> se </a:t>
            </a:r>
            <a:r>
              <a:rPr lang="en-US" sz="2400" err="1">
                <a:latin typeface="Times New Roman"/>
                <a:ea typeface="+mn-lt"/>
                <a:cs typeface="+mn-lt"/>
              </a:rPr>
              <a:t>zrealizoval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oblíbený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b="1" err="1">
                <a:latin typeface="Times New Roman"/>
                <a:ea typeface="+mn-lt"/>
                <a:cs typeface="+mn-lt"/>
              </a:rPr>
              <a:t>jarní</a:t>
            </a:r>
            <a:r>
              <a:rPr lang="en-US" sz="2400" b="1">
                <a:latin typeface="Times New Roman"/>
                <a:ea typeface="+mn-lt"/>
                <a:cs typeface="+mn-lt"/>
              </a:rPr>
              <a:t> </a:t>
            </a:r>
            <a:r>
              <a:rPr lang="en-US" sz="2400" b="1" err="1">
                <a:latin typeface="Times New Roman"/>
                <a:ea typeface="+mn-lt"/>
                <a:cs typeface="+mn-lt"/>
              </a:rPr>
              <a:t>příměstský</a:t>
            </a:r>
            <a:r>
              <a:rPr lang="en-US" sz="2400" b="1">
                <a:latin typeface="Times New Roman"/>
                <a:ea typeface="+mn-lt"/>
                <a:cs typeface="+mn-lt"/>
              </a:rPr>
              <a:t> </a:t>
            </a:r>
            <a:r>
              <a:rPr lang="en-US" sz="2400" b="1" err="1">
                <a:latin typeface="Times New Roman"/>
                <a:ea typeface="+mn-lt"/>
                <a:cs typeface="+mn-lt"/>
              </a:rPr>
              <a:t>tábor</a:t>
            </a:r>
            <a:r>
              <a:rPr lang="en-US" sz="2400" b="1">
                <a:latin typeface="Times New Roman"/>
                <a:ea typeface="+mn-lt"/>
                <a:cs typeface="+mn-lt"/>
              </a:rPr>
              <a:t> </a:t>
            </a:r>
            <a:r>
              <a:rPr lang="en-US" sz="2400">
                <a:latin typeface="Times New Roman"/>
                <a:ea typeface="+mn-lt"/>
                <a:cs typeface="+mn-lt"/>
              </a:rPr>
              <a:t>– </a:t>
            </a:r>
            <a:r>
              <a:rPr lang="en-US" sz="2400" err="1">
                <a:latin typeface="Times New Roman"/>
                <a:ea typeface="+mn-lt"/>
                <a:cs typeface="+mn-lt"/>
              </a:rPr>
              <a:t>kapacita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byla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zcela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naplněna</a:t>
            </a:r>
            <a:r>
              <a:rPr lang="en-US" sz="2400">
                <a:latin typeface="Times New Roman"/>
                <a:ea typeface="+mn-lt"/>
                <a:cs typeface="+mn-lt"/>
              </a:rPr>
              <a:t>.</a:t>
            </a:r>
            <a:endParaRPr lang="en-US" sz="2400">
              <a:latin typeface="Times New Roman"/>
              <a:cs typeface="Calibri" panose="020F0502020204030204"/>
            </a:endParaRPr>
          </a:p>
          <a:p>
            <a:r>
              <a:rPr lang="en-US" sz="2400">
                <a:latin typeface="Times New Roman"/>
                <a:ea typeface="+mn-lt"/>
                <a:cs typeface="+mn-lt"/>
              </a:rPr>
              <a:t>V </a:t>
            </a:r>
            <a:r>
              <a:rPr lang="en-US" sz="2400" err="1">
                <a:latin typeface="Times New Roman"/>
                <a:ea typeface="+mn-lt"/>
                <a:cs typeface="+mn-lt"/>
              </a:rPr>
              <a:t>roce</a:t>
            </a:r>
            <a:r>
              <a:rPr lang="en-US" sz="2400">
                <a:latin typeface="Times New Roman"/>
                <a:ea typeface="+mn-lt"/>
                <a:cs typeface="+mn-lt"/>
              </a:rPr>
              <a:t> 2023 se u </a:t>
            </a:r>
            <a:r>
              <a:rPr lang="en-US" sz="2400" err="1">
                <a:latin typeface="Times New Roman"/>
                <a:ea typeface="+mn-lt"/>
                <a:cs typeface="+mn-lt"/>
              </a:rPr>
              <a:t>nás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na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statku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konaly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b="1" err="1">
                <a:latin typeface="Times New Roman"/>
                <a:ea typeface="+mn-lt"/>
                <a:cs typeface="+mn-lt"/>
              </a:rPr>
              <a:t>tři</a:t>
            </a:r>
            <a:r>
              <a:rPr lang="en-US" sz="2400" b="1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běhy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výcviku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sociálních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dovedností</a:t>
            </a:r>
            <a:r>
              <a:rPr lang="en-US" sz="2400">
                <a:latin typeface="Times New Roman"/>
                <a:ea typeface="+mn-lt"/>
                <a:cs typeface="+mn-lt"/>
              </a:rPr>
              <a:t> (</a:t>
            </a:r>
            <a:r>
              <a:rPr lang="en-US" sz="2400" b="1">
                <a:latin typeface="Times New Roman"/>
                <a:ea typeface="+mn-lt"/>
                <a:cs typeface="+mn-lt"/>
              </a:rPr>
              <a:t>KSB</a:t>
            </a:r>
            <a:r>
              <a:rPr lang="en-US" sz="2400">
                <a:latin typeface="Times New Roman"/>
                <a:ea typeface="+mn-lt"/>
                <a:cs typeface="+mn-lt"/>
              </a:rPr>
              <a:t>) pro </a:t>
            </a:r>
            <a:r>
              <a:rPr lang="en-US" sz="2400" err="1">
                <a:latin typeface="Times New Roman"/>
                <a:ea typeface="+mn-lt"/>
                <a:cs typeface="+mn-lt"/>
              </a:rPr>
              <a:t>děti</a:t>
            </a:r>
            <a:r>
              <a:rPr lang="en-US" sz="2400">
                <a:latin typeface="Times New Roman"/>
                <a:ea typeface="+mn-lt"/>
                <a:cs typeface="+mn-lt"/>
              </a:rPr>
              <a:t>, </a:t>
            </a:r>
            <a:r>
              <a:rPr lang="en-US" sz="2400" err="1">
                <a:latin typeface="Times New Roman"/>
                <a:ea typeface="+mn-lt"/>
                <a:cs typeface="+mn-lt"/>
              </a:rPr>
              <a:t>které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prochází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naší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sanační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službou</a:t>
            </a:r>
            <a:r>
              <a:rPr lang="en-US" sz="2400">
                <a:latin typeface="Times New Roman"/>
                <a:ea typeface="+mn-lt"/>
                <a:cs typeface="+mn-lt"/>
              </a:rPr>
              <a:t>. </a:t>
            </a:r>
            <a:endParaRPr lang="en-US" sz="2400">
              <a:latin typeface="Times New Roman"/>
              <a:ea typeface="+mn-lt"/>
              <a:cs typeface="Times New Roman"/>
            </a:endParaRPr>
          </a:p>
          <a:p>
            <a:pPr marL="0" indent="0">
              <a:buNone/>
            </a:pPr>
            <a:endParaRPr lang="en-US" sz="2000">
              <a:latin typeface="Times New Roman"/>
              <a:ea typeface="Calibri"/>
              <a:cs typeface="Calibri"/>
            </a:endParaRPr>
          </a:p>
          <a:p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8904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3E1B9C-79F9-2953-5543-44C827A1E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157" b="12597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B2988-996E-1E9C-86D6-4679BD9C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 b="1" err="1">
                <a:cs typeface="Calibri Light"/>
              </a:rPr>
              <a:t>Zhodnocení</a:t>
            </a:r>
            <a:r>
              <a:rPr lang="en-US" sz="4000" b="1">
                <a:cs typeface="Calibri Light"/>
              </a:rPr>
              <a:t> </a:t>
            </a:r>
            <a:r>
              <a:rPr lang="en-US" sz="4000" b="1" err="1">
                <a:cs typeface="Calibri Light"/>
              </a:rPr>
              <a:t>roku</a:t>
            </a:r>
            <a:r>
              <a:rPr lang="en-US" sz="4000" b="1">
                <a:cs typeface="Calibri Light"/>
              </a:rPr>
              <a:t> 2023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0DAD-8D64-0C09-B47F-9D309AE90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endParaRPr lang="en-US" sz="2000">
              <a:latin typeface="Times New Roman"/>
              <a:ea typeface="+mn-lt"/>
              <a:cs typeface="+mn-lt"/>
            </a:endParaRPr>
          </a:p>
          <a:p>
            <a:r>
              <a:rPr lang="en-US" sz="2400" err="1">
                <a:latin typeface="Times New Roman"/>
                <a:ea typeface="+mn-lt"/>
                <a:cs typeface="+mn-lt"/>
              </a:rPr>
              <a:t>Velký</a:t>
            </a:r>
            <a:r>
              <a:rPr lang="en-US" sz="2400">
                <a:latin typeface="Times New Roman"/>
                <a:ea typeface="+mn-lt"/>
                <a:cs typeface="+mn-lt"/>
              </a:rPr>
              <a:t> </a:t>
            </a:r>
            <a:r>
              <a:rPr lang="en-US" sz="2400" err="1">
                <a:latin typeface="Times New Roman"/>
                <a:ea typeface="+mn-lt"/>
                <a:cs typeface="+mn-lt"/>
              </a:rPr>
              <a:t>úspěch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měly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také</a:t>
            </a:r>
            <a:r>
              <a:rPr lang="en-US" sz="2400">
                <a:latin typeface="Times New Roman"/>
                <a:ea typeface="+mn-lt"/>
                <a:cs typeface="+mn-lt"/>
              </a:rPr>
              <a:t> </a:t>
            </a:r>
            <a:r>
              <a:rPr lang="en-US" sz="2400" err="1">
                <a:latin typeface="Times New Roman"/>
                <a:ea typeface="+mn-lt"/>
                <a:cs typeface="+mn-lt"/>
              </a:rPr>
              <a:t>dva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běhy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b="1">
                <a:latin typeface="Times New Roman"/>
                <a:ea typeface="+mn-lt"/>
                <a:cs typeface="+mn-lt"/>
              </a:rPr>
              <a:t>KSJB </a:t>
            </a:r>
            <a:r>
              <a:rPr lang="en-US" sz="2400">
                <a:latin typeface="Times New Roman"/>
                <a:ea typeface="+mn-lt"/>
                <a:cs typeface="+mn-lt"/>
              </a:rPr>
              <a:t>(</a:t>
            </a:r>
            <a:r>
              <a:rPr lang="en-US" sz="2400" err="1">
                <a:latin typeface="Times New Roman"/>
                <a:ea typeface="+mn-lt"/>
                <a:cs typeface="+mn-lt"/>
              </a:rPr>
              <a:t>svozy</a:t>
            </a:r>
            <a:r>
              <a:rPr lang="en-US" sz="2400">
                <a:latin typeface="Times New Roman"/>
                <a:ea typeface="+mn-lt"/>
                <a:cs typeface="+mn-lt"/>
              </a:rPr>
              <a:t> ze </a:t>
            </a:r>
            <a:r>
              <a:rPr lang="en-US" sz="2400" err="1">
                <a:latin typeface="Times New Roman"/>
                <a:ea typeface="+mn-lt"/>
                <a:cs typeface="+mn-lt"/>
              </a:rPr>
              <a:t>Svitav</a:t>
            </a:r>
            <a:r>
              <a:rPr lang="en-US" sz="2400">
                <a:latin typeface="Times New Roman"/>
                <a:ea typeface="+mn-lt"/>
                <a:cs typeface="+mn-lt"/>
              </a:rPr>
              <a:t> a </a:t>
            </a:r>
            <a:r>
              <a:rPr lang="en-US" sz="2400" err="1">
                <a:latin typeface="Times New Roman"/>
                <a:ea typeface="+mn-lt"/>
                <a:cs typeface="+mn-lt"/>
              </a:rPr>
              <a:t>okolí</a:t>
            </a:r>
            <a:r>
              <a:rPr lang="en-US" sz="2400">
                <a:latin typeface="Times New Roman"/>
                <a:ea typeface="+mn-lt"/>
                <a:cs typeface="+mn-lt"/>
              </a:rPr>
              <a:t>) s </a:t>
            </a:r>
            <a:r>
              <a:rPr lang="en-US" sz="2400" err="1">
                <a:latin typeface="Times New Roman"/>
                <a:ea typeface="+mn-lt"/>
                <a:cs typeface="+mn-lt"/>
              </a:rPr>
              <a:t>cílem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posílení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dětské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osobnost</a:t>
            </a:r>
            <a:r>
              <a:rPr lang="en-US" sz="2400">
                <a:latin typeface="Times New Roman"/>
                <a:ea typeface="+mn-lt"/>
                <a:cs typeface="+mn-lt"/>
              </a:rPr>
              <a:t>, </a:t>
            </a:r>
            <a:r>
              <a:rPr lang="en-US" sz="2400" err="1">
                <a:latin typeface="Times New Roman"/>
                <a:ea typeface="+mn-lt"/>
                <a:cs typeface="+mn-lt"/>
              </a:rPr>
              <a:t>aktivního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využití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volného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času</a:t>
            </a:r>
            <a:r>
              <a:rPr lang="en-US" sz="2400">
                <a:latin typeface="Times New Roman"/>
                <a:ea typeface="+mn-lt"/>
                <a:cs typeface="+mn-lt"/>
              </a:rPr>
              <a:t> a </a:t>
            </a:r>
            <a:r>
              <a:rPr lang="en-US" sz="2400" err="1">
                <a:latin typeface="Times New Roman"/>
                <a:ea typeface="+mn-lt"/>
                <a:cs typeface="+mn-lt"/>
              </a:rPr>
              <a:t>sociální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začlenění</a:t>
            </a:r>
            <a:r>
              <a:rPr lang="en-US" sz="2400">
                <a:latin typeface="Times New Roman"/>
                <a:ea typeface="+mn-lt"/>
                <a:cs typeface="+mn-lt"/>
              </a:rPr>
              <a:t>.</a:t>
            </a:r>
            <a:endParaRPr lang="en-US" sz="2400">
              <a:latin typeface="Times New Roman"/>
              <a:ea typeface="+mn-lt"/>
              <a:cs typeface="Calibri"/>
            </a:endParaRPr>
          </a:p>
          <a:p>
            <a:r>
              <a:rPr lang="en-US" sz="2400" err="1">
                <a:latin typeface="Times New Roman"/>
                <a:ea typeface="+mn-lt"/>
                <a:cs typeface="+mn-lt"/>
              </a:rPr>
              <a:t>Pomáhali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nám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naši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koníci</a:t>
            </a:r>
            <a:r>
              <a:rPr lang="en-US" sz="2400">
                <a:latin typeface="Times New Roman"/>
                <a:ea typeface="+mn-lt"/>
                <a:cs typeface="+mn-lt"/>
              </a:rPr>
              <a:t>, o </a:t>
            </a:r>
            <a:r>
              <a:rPr lang="en-US" sz="2400" err="1">
                <a:latin typeface="Times New Roman"/>
                <a:ea typeface="+mn-lt"/>
                <a:cs typeface="+mn-lt"/>
              </a:rPr>
              <a:t>které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děti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pečovaly</a:t>
            </a:r>
            <a:r>
              <a:rPr lang="en-US" sz="2400">
                <a:latin typeface="Times New Roman"/>
                <a:ea typeface="+mn-lt"/>
                <a:cs typeface="+mn-lt"/>
              </a:rPr>
              <a:t> a </a:t>
            </a:r>
            <a:r>
              <a:rPr lang="en-US" sz="2400" err="1">
                <a:latin typeface="Times New Roman"/>
                <a:ea typeface="+mn-lt"/>
                <a:cs typeface="+mn-lt"/>
              </a:rPr>
              <a:t>mnohé</a:t>
            </a:r>
            <a:r>
              <a:rPr lang="en-US" sz="2400">
                <a:latin typeface="Times New Roman"/>
                <a:ea typeface="+mn-lt"/>
                <a:cs typeface="+mn-lt"/>
              </a:rPr>
              <a:t> se o </a:t>
            </a:r>
            <a:r>
              <a:rPr lang="en-US" sz="2400" err="1">
                <a:latin typeface="Times New Roman"/>
                <a:ea typeface="+mn-lt"/>
                <a:cs typeface="+mn-lt"/>
              </a:rPr>
              <a:t>nich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naučily</a:t>
            </a:r>
            <a:r>
              <a:rPr lang="en-US" sz="2400">
                <a:latin typeface="Times New Roman"/>
                <a:ea typeface="+mn-lt"/>
                <a:cs typeface="+mn-lt"/>
              </a:rPr>
              <a:t>.</a:t>
            </a:r>
          </a:p>
          <a:p>
            <a:r>
              <a:rPr lang="en-US" sz="2400" err="1">
                <a:latin typeface="Times New Roman"/>
                <a:ea typeface="+mn-lt"/>
                <a:cs typeface="+mn-lt"/>
              </a:rPr>
              <a:t>Děti</a:t>
            </a:r>
            <a:r>
              <a:rPr lang="en-US" sz="2400">
                <a:latin typeface="Times New Roman"/>
                <a:ea typeface="+mn-lt"/>
                <a:cs typeface="+mn-lt"/>
              </a:rPr>
              <a:t> se </a:t>
            </a:r>
            <a:r>
              <a:rPr lang="en-US" sz="2400" err="1">
                <a:latin typeface="Times New Roman"/>
                <a:ea typeface="+mn-lt"/>
                <a:cs typeface="+mn-lt"/>
              </a:rPr>
              <a:t>skamarádily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i</a:t>
            </a:r>
            <a:r>
              <a:rPr lang="en-US" sz="2400">
                <a:latin typeface="Times New Roman"/>
                <a:ea typeface="+mn-lt"/>
                <a:cs typeface="+mn-lt"/>
              </a:rPr>
              <a:t> s </a:t>
            </a:r>
            <a:r>
              <a:rPr lang="en-US" sz="2400" err="1">
                <a:latin typeface="Times New Roman"/>
                <a:ea typeface="+mn-lt"/>
                <a:cs typeface="+mn-lt"/>
              </a:rPr>
              <a:t>ostatními</a:t>
            </a:r>
            <a:r>
              <a:rPr lang="en-US" sz="2400">
                <a:latin typeface="Times New Roman"/>
                <a:ea typeface="+mn-lt"/>
                <a:cs typeface="+mn-lt"/>
              </a:rPr>
              <a:t>, </a:t>
            </a:r>
            <a:r>
              <a:rPr lang="en-US" sz="2400" err="1">
                <a:latin typeface="Times New Roman"/>
                <a:ea typeface="+mn-lt"/>
                <a:cs typeface="+mn-lt"/>
              </a:rPr>
              <a:t>kteří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navštěvují</a:t>
            </a:r>
            <a:r>
              <a:rPr lang="en-US" sz="2400">
                <a:latin typeface="Times New Roman"/>
                <a:ea typeface="+mn-lt"/>
                <a:cs typeface="+mn-lt"/>
              </a:rPr>
              <a:t> </a:t>
            </a:r>
            <a:r>
              <a:rPr lang="en-US" sz="2400" err="1">
                <a:latin typeface="Times New Roman"/>
                <a:ea typeface="+mn-lt"/>
                <a:cs typeface="+mn-lt"/>
              </a:rPr>
              <a:t>nízkoprahové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zařízení</a:t>
            </a:r>
            <a:r>
              <a:rPr lang="en-US" sz="2400">
                <a:latin typeface="Times New Roman"/>
                <a:ea typeface="+mn-lt"/>
                <a:cs typeface="+mn-lt"/>
              </a:rPr>
              <a:t>.</a:t>
            </a:r>
          </a:p>
          <a:p>
            <a:endParaRPr lang="en-US" sz="2400" b="1">
              <a:latin typeface="Times New Roman"/>
              <a:cs typeface="Calibri"/>
            </a:endParaRP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7714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0B2988-996E-1E9C-86D6-4679BD9C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 b="1" err="1">
                <a:cs typeface="Calibri Light"/>
              </a:rPr>
              <a:t>Zhodnocení</a:t>
            </a:r>
            <a:r>
              <a:rPr lang="en-US" sz="4000" b="1">
                <a:cs typeface="Calibri Light"/>
              </a:rPr>
              <a:t> </a:t>
            </a:r>
            <a:r>
              <a:rPr lang="en-US" sz="4000" b="1" err="1">
                <a:cs typeface="Calibri Light"/>
              </a:rPr>
              <a:t>roku</a:t>
            </a:r>
            <a:r>
              <a:rPr lang="en-US" sz="4000" b="1">
                <a:cs typeface="Calibri Light"/>
              </a:rPr>
              <a:t> 2023</a:t>
            </a:r>
            <a:endParaRPr lang="en-US" sz="4000" b="1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00DAD-8D64-0C09-B47F-9D309AE90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endParaRPr lang="en-US" sz="2000">
              <a:latin typeface="Times New Roman"/>
              <a:ea typeface="+mn-lt"/>
              <a:cs typeface="+mn-lt"/>
            </a:endParaRPr>
          </a:p>
          <a:p>
            <a:r>
              <a:rPr lang="en-US" sz="2000">
                <a:latin typeface="Times New Roman"/>
                <a:ea typeface="+mn-lt"/>
                <a:cs typeface="+mn-lt"/>
              </a:rPr>
              <a:t> </a:t>
            </a:r>
            <a:r>
              <a:rPr lang="en-US" sz="2400" err="1">
                <a:latin typeface="Times New Roman"/>
                <a:ea typeface="+mn-lt"/>
                <a:cs typeface="+mn-lt"/>
              </a:rPr>
              <a:t>Dále</a:t>
            </a:r>
            <a:r>
              <a:rPr lang="en-US" sz="2400">
                <a:latin typeface="Times New Roman"/>
                <a:ea typeface="+mn-lt"/>
                <a:cs typeface="+mn-lt"/>
              </a:rPr>
              <a:t> u </a:t>
            </a:r>
            <a:r>
              <a:rPr lang="en-US" sz="2400" err="1">
                <a:latin typeface="Times New Roman"/>
                <a:ea typeface="+mn-lt"/>
                <a:cs typeface="+mn-lt"/>
              </a:rPr>
              <a:t>nás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probíhalo</a:t>
            </a:r>
            <a:r>
              <a:rPr lang="en-US" sz="2400">
                <a:latin typeface="Times New Roman"/>
                <a:ea typeface="+mn-lt"/>
                <a:cs typeface="+mn-lt"/>
              </a:rPr>
              <a:t> o </a:t>
            </a:r>
            <a:r>
              <a:rPr lang="en-US" sz="2400" err="1">
                <a:latin typeface="Times New Roman"/>
                <a:ea typeface="+mn-lt"/>
                <a:cs typeface="+mn-lt"/>
              </a:rPr>
              <a:t>víkendu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err="1">
                <a:latin typeface="Times New Roman"/>
                <a:ea typeface="+mn-lt"/>
                <a:cs typeface="+mn-lt"/>
              </a:rPr>
              <a:t>několik</a:t>
            </a:r>
            <a:r>
              <a:rPr lang="en-US" sz="2400">
                <a:latin typeface="Times New Roman"/>
                <a:ea typeface="+mn-lt"/>
                <a:cs typeface="+mn-lt"/>
              </a:rPr>
              <a:t> </a:t>
            </a:r>
            <a:r>
              <a:rPr lang="en-US" sz="2400" b="1" err="1">
                <a:latin typeface="Times New Roman"/>
                <a:ea typeface="+mn-lt"/>
                <a:cs typeface="+mn-lt"/>
              </a:rPr>
              <a:t>aktivizací</a:t>
            </a:r>
            <a:r>
              <a:rPr lang="en-US" sz="2400" b="1">
                <a:latin typeface="Times New Roman"/>
                <a:ea typeface="+mn-lt"/>
                <a:cs typeface="+mn-lt"/>
              </a:rPr>
              <a:t> s </a:t>
            </a:r>
            <a:r>
              <a:rPr lang="en-US" sz="2400" b="1" err="1">
                <a:latin typeface="Times New Roman"/>
                <a:ea typeface="+mn-lt"/>
                <a:cs typeface="+mn-lt"/>
              </a:rPr>
              <a:t>rodinami</a:t>
            </a:r>
            <a:r>
              <a:rPr lang="en-US" sz="2400" b="1">
                <a:latin typeface="Times New Roman"/>
                <a:ea typeface="+mn-lt"/>
                <a:cs typeface="+mn-lt"/>
              </a:rPr>
              <a:t>.</a:t>
            </a:r>
            <a:endParaRPr lang="en-US" sz="2400" b="1">
              <a:latin typeface="Times New Roman"/>
              <a:cs typeface="Times New Roman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4" name="Obrázek 3" descr="Obsah obrázku savec, hospodářská zvířata, stojící, budova&#10;&#10;Popis se vygeneroval automaticky.">
            <a:extLst>
              <a:ext uri="{FF2B5EF4-FFF2-40B4-BE49-F238E27FC236}">
                <a16:creationId xmlns:a16="http://schemas.microsoft.com/office/drawing/2014/main" id="{48D66B69-32FF-E16A-778D-B65185229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080" y="-44824"/>
            <a:ext cx="4315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18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6804CCDD-88C7-4B43-A381-F2D8DAF62B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77A08-1616-98F9-6666-ABB7F3A0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4"/>
            <a:ext cx="5221224" cy="2066544"/>
          </a:xfrm>
        </p:spPr>
        <p:txBody>
          <a:bodyPr anchor="b">
            <a:normAutofit/>
          </a:bodyPr>
          <a:lstStyle/>
          <a:p>
            <a:r>
              <a:rPr lang="en-US" sz="5400" b="1">
                <a:cs typeface="Calibri Light"/>
              </a:rPr>
              <a:t>Zhodnocení roku 2023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D1E2CB8-C303-3C26-1AE3-E70EB6C7F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8" r="9038"/>
          <a:stretch/>
        </p:blipFill>
        <p:spPr>
          <a:xfrm>
            <a:off x="6394317" y="4"/>
            <a:ext cx="2757736" cy="2524633"/>
          </a:xfrm>
          <a:custGeom>
            <a:avLst/>
            <a:gdLst/>
            <a:ahLst/>
            <a:cxnLst/>
            <a:rect l="l" t="t" r="r" b="b"/>
            <a:pathLst>
              <a:path w="2757736" h="2524633">
                <a:moveTo>
                  <a:pt x="21123" y="0"/>
                </a:moveTo>
                <a:lnTo>
                  <a:pt x="2731055" y="0"/>
                </a:lnTo>
                <a:lnTo>
                  <a:pt x="2730838" y="5093"/>
                </a:lnTo>
                <a:cubicBezTo>
                  <a:pt x="2730487" y="45377"/>
                  <a:pt x="2732295" y="85646"/>
                  <a:pt x="2738658" y="125789"/>
                </a:cubicBezTo>
                <a:cubicBezTo>
                  <a:pt x="2756621" y="238377"/>
                  <a:pt x="2761924" y="352450"/>
                  <a:pt x="2754463" y="466085"/>
                </a:cubicBezTo>
                <a:cubicBezTo>
                  <a:pt x="2744150" y="620982"/>
                  <a:pt x="2730085" y="775628"/>
                  <a:pt x="2725799" y="930904"/>
                </a:cubicBezTo>
                <a:cubicBezTo>
                  <a:pt x="2721780" y="1082146"/>
                  <a:pt x="2734774" y="1233389"/>
                  <a:pt x="2744685" y="1383875"/>
                </a:cubicBezTo>
                <a:cubicBezTo>
                  <a:pt x="2759152" y="1603429"/>
                  <a:pt x="2748838" y="1823108"/>
                  <a:pt x="2739863" y="2042788"/>
                </a:cubicBezTo>
                <a:cubicBezTo>
                  <a:pt x="2736448" y="2125925"/>
                  <a:pt x="2737930" y="2209061"/>
                  <a:pt x="2740205" y="2292197"/>
                </a:cubicBezTo>
                <a:lnTo>
                  <a:pt x="2744484" y="2501376"/>
                </a:lnTo>
                <a:lnTo>
                  <a:pt x="2513574" y="2517337"/>
                </a:lnTo>
                <a:cubicBezTo>
                  <a:pt x="2415696" y="2521959"/>
                  <a:pt x="2317754" y="2524358"/>
                  <a:pt x="2219717" y="2524288"/>
                </a:cubicBezTo>
                <a:cubicBezTo>
                  <a:pt x="2139473" y="2526009"/>
                  <a:pt x="2059213" y="2521297"/>
                  <a:pt x="1979578" y="2510176"/>
                </a:cubicBezTo>
                <a:cubicBezTo>
                  <a:pt x="1865287" y="2491406"/>
                  <a:pt x="1749852" y="2477294"/>
                  <a:pt x="1633783" y="2489008"/>
                </a:cubicBezTo>
                <a:cubicBezTo>
                  <a:pt x="1553779" y="2497192"/>
                  <a:pt x="1473902" y="2501991"/>
                  <a:pt x="1393517" y="2501709"/>
                </a:cubicBezTo>
                <a:cubicBezTo>
                  <a:pt x="1208744" y="2501709"/>
                  <a:pt x="1023847" y="2500016"/>
                  <a:pt x="839074" y="2503543"/>
                </a:cubicBezTo>
                <a:cubicBezTo>
                  <a:pt x="674622" y="2506648"/>
                  <a:pt x="510804" y="2513421"/>
                  <a:pt x="346224" y="2496346"/>
                </a:cubicBezTo>
                <a:cubicBezTo>
                  <a:pt x="285491" y="2490066"/>
                  <a:pt x="224679" y="2485859"/>
                  <a:pt x="163814" y="2483127"/>
                </a:cubicBezTo>
                <a:lnTo>
                  <a:pt x="18517" y="2479653"/>
                </a:lnTo>
                <a:lnTo>
                  <a:pt x="18260" y="2465175"/>
                </a:lnTo>
                <a:cubicBezTo>
                  <a:pt x="17160" y="2423362"/>
                  <a:pt x="16458" y="2381580"/>
                  <a:pt x="22836" y="2339990"/>
                </a:cubicBezTo>
                <a:cubicBezTo>
                  <a:pt x="31895" y="2273000"/>
                  <a:pt x="32239" y="2205116"/>
                  <a:pt x="23857" y="2138036"/>
                </a:cubicBezTo>
                <a:cubicBezTo>
                  <a:pt x="8778" y="2011225"/>
                  <a:pt x="9721" y="1883023"/>
                  <a:pt x="26663" y="1756454"/>
                </a:cubicBezTo>
                <a:cubicBezTo>
                  <a:pt x="37125" y="1682587"/>
                  <a:pt x="43121" y="1606552"/>
                  <a:pt x="24367" y="1534088"/>
                </a:cubicBezTo>
                <a:cubicBezTo>
                  <a:pt x="-19775" y="1363773"/>
                  <a:pt x="5996" y="1193203"/>
                  <a:pt x="24367" y="1023781"/>
                </a:cubicBezTo>
                <a:cubicBezTo>
                  <a:pt x="35530" y="932794"/>
                  <a:pt x="35786" y="840798"/>
                  <a:pt x="25133" y="749747"/>
                </a:cubicBezTo>
                <a:cubicBezTo>
                  <a:pt x="6226" y="615268"/>
                  <a:pt x="2577" y="479090"/>
                  <a:pt x="14289" y="343797"/>
                </a:cubicBezTo>
                <a:cubicBezTo>
                  <a:pt x="24877" y="233188"/>
                  <a:pt x="35339" y="122324"/>
                  <a:pt x="22581" y="10822"/>
                </a:cubicBezTo>
                <a:close/>
              </a:path>
            </a:pathLst>
          </a:cu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427761A-B709-2AC9-74D8-5E7441299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3" r="8313"/>
          <a:stretch/>
        </p:blipFill>
        <p:spPr>
          <a:xfrm>
            <a:off x="9339374" y="1"/>
            <a:ext cx="2852627" cy="2520152"/>
          </a:xfrm>
          <a:custGeom>
            <a:avLst/>
            <a:gdLst/>
            <a:ahLst/>
            <a:cxnLst/>
            <a:rect l="l" t="t" r="r" b="b"/>
            <a:pathLst>
              <a:path w="2852627" h="2520152">
                <a:moveTo>
                  <a:pt x="10064" y="0"/>
                </a:moveTo>
                <a:lnTo>
                  <a:pt x="2852627" y="0"/>
                </a:lnTo>
                <a:lnTo>
                  <a:pt x="2852627" y="2486586"/>
                </a:lnTo>
                <a:lnTo>
                  <a:pt x="2722923" y="2488164"/>
                </a:lnTo>
                <a:cubicBezTo>
                  <a:pt x="2674488" y="2490004"/>
                  <a:pt x="2626073" y="2493170"/>
                  <a:pt x="2577690" y="2497898"/>
                </a:cubicBezTo>
                <a:cubicBezTo>
                  <a:pt x="2399458" y="2512970"/>
                  <a:pt x="2220528" y="2515143"/>
                  <a:pt x="2042042" y="2504390"/>
                </a:cubicBezTo>
                <a:cubicBezTo>
                  <a:pt x="1880764" y="2496911"/>
                  <a:pt x="1719740" y="2478563"/>
                  <a:pt x="1558080" y="2494228"/>
                </a:cubicBezTo>
                <a:cubicBezTo>
                  <a:pt x="1502460" y="2499592"/>
                  <a:pt x="1447854" y="2512575"/>
                  <a:pt x="1391850" y="2515538"/>
                </a:cubicBezTo>
                <a:cubicBezTo>
                  <a:pt x="1129488" y="2529651"/>
                  <a:pt x="868014" y="2508482"/>
                  <a:pt x="606540" y="2491124"/>
                </a:cubicBezTo>
                <a:cubicBezTo>
                  <a:pt x="511296" y="2484774"/>
                  <a:pt x="416054" y="2477012"/>
                  <a:pt x="320810" y="2494370"/>
                </a:cubicBezTo>
                <a:cubicBezTo>
                  <a:pt x="240438" y="2508129"/>
                  <a:pt x="158860" y="2510966"/>
                  <a:pt x="77878" y="2502837"/>
                </a:cubicBezTo>
                <a:lnTo>
                  <a:pt x="9154" y="2498029"/>
                </a:lnTo>
                <a:lnTo>
                  <a:pt x="8320" y="2462991"/>
                </a:lnTo>
                <a:cubicBezTo>
                  <a:pt x="6579" y="2338090"/>
                  <a:pt x="-9495" y="2212684"/>
                  <a:pt x="8320" y="2088414"/>
                </a:cubicBezTo>
                <a:cubicBezTo>
                  <a:pt x="37454" y="1869137"/>
                  <a:pt x="41459" y="1647554"/>
                  <a:pt x="20242" y="1427484"/>
                </a:cubicBezTo>
                <a:cubicBezTo>
                  <a:pt x="-386" y="1179282"/>
                  <a:pt x="-1860" y="930008"/>
                  <a:pt x="15822" y="681605"/>
                </a:cubicBezTo>
                <a:cubicBezTo>
                  <a:pt x="28413" y="497593"/>
                  <a:pt x="37789" y="313203"/>
                  <a:pt x="26537" y="128561"/>
                </a:cubicBezTo>
                <a:cubicBezTo>
                  <a:pt x="24327" y="93208"/>
                  <a:pt x="18400" y="58296"/>
                  <a:pt x="12757" y="23416"/>
                </a:cubicBezTo>
                <a:close/>
              </a:path>
            </a:pathLst>
          </a:custGeom>
        </p:spPr>
      </p:pic>
      <p:sp>
        <p:nvSpPr>
          <p:cNvPr id="80" name="sketch line">
            <a:extLst>
              <a:ext uri="{FF2B5EF4-FFF2-40B4-BE49-F238E27FC236}">
                <a16:creationId xmlns:a16="http://schemas.microsoft.com/office/drawing/2014/main" id="{BBECEAC1-4BBC-4815-B44E-D9B231A3F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1520" y="260986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29BFB-C84B-F68E-6759-606D207DA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843784"/>
            <a:ext cx="5221224" cy="332841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err="1">
                <a:latin typeface="Times New Roman"/>
                <a:ea typeface="+mn-lt"/>
                <a:cs typeface="+mn-lt"/>
              </a:rPr>
              <a:t>Během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letních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prázdnin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jsme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uspořádali</a:t>
            </a:r>
            <a:r>
              <a:rPr lang="en-US" sz="2000">
                <a:latin typeface="Times New Roman"/>
                <a:ea typeface="+mn-lt"/>
                <a:cs typeface="+mn-lt"/>
              </a:rPr>
              <a:t> 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dva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příměstské</a:t>
            </a:r>
            <a:r>
              <a:rPr lang="en-US" sz="2000" b="1">
                <a:latin typeface="Times New Roman"/>
                <a:ea typeface="+mn-lt"/>
                <a:cs typeface="+mn-lt"/>
              </a:rPr>
              <a:t> a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čtyři</a:t>
            </a:r>
            <a:r>
              <a:rPr lang="en-US" sz="2000" b="1">
                <a:latin typeface="Times New Roman"/>
                <a:ea typeface="+mn-lt"/>
                <a:cs typeface="+mn-lt"/>
              </a:rPr>
              <a:t> 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pobytové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tábory</a:t>
            </a:r>
            <a:r>
              <a:rPr lang="en-US" sz="2000">
                <a:latin typeface="Times New Roman"/>
                <a:ea typeface="+mn-lt"/>
                <a:cs typeface="+mn-lt"/>
              </a:rPr>
              <a:t>. O </a:t>
            </a:r>
            <a:r>
              <a:rPr lang="en-US" sz="2000" err="1">
                <a:latin typeface="Times New Roman"/>
                <a:ea typeface="+mn-lt"/>
                <a:cs typeface="+mn-lt"/>
              </a:rPr>
              <a:t>zábavu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slunečných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dnech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bylo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postaráno</a:t>
            </a:r>
            <a:r>
              <a:rPr lang="en-US" sz="2000">
                <a:latin typeface="Times New Roman"/>
                <a:ea typeface="+mn-lt"/>
                <a:cs typeface="+mn-lt"/>
              </a:rPr>
              <a:t>.</a:t>
            </a:r>
            <a:endParaRPr lang="en-US" sz="2000">
              <a:latin typeface="Times New Roman"/>
              <a:cs typeface="Calibri" panose="020F0502020204030204"/>
            </a:endParaRPr>
          </a:p>
          <a:p>
            <a:r>
              <a:rPr lang="en-US" sz="2000" err="1">
                <a:latin typeface="Times New Roman"/>
                <a:ea typeface="+mn-lt"/>
                <a:cs typeface="+mn-lt"/>
              </a:rPr>
              <a:t>Začátkem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podzimu</a:t>
            </a:r>
            <a:r>
              <a:rPr lang="en-US" sz="2000">
                <a:latin typeface="Times New Roman"/>
                <a:ea typeface="+mn-lt"/>
                <a:cs typeface="+mn-lt"/>
              </a:rPr>
              <a:t> se </a:t>
            </a:r>
            <a:r>
              <a:rPr lang="en-US" sz="2000" err="1">
                <a:latin typeface="Times New Roman"/>
                <a:ea typeface="+mn-lt"/>
                <a:cs typeface="+mn-lt"/>
              </a:rPr>
              <a:t>na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statku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rozjely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kroužky</a:t>
            </a:r>
            <a:r>
              <a:rPr lang="en-US" sz="2000">
                <a:latin typeface="Times New Roman"/>
                <a:ea typeface="+mn-lt"/>
                <a:cs typeface="+mn-lt"/>
              </a:rPr>
              <a:t> s </a:t>
            </a:r>
            <a:r>
              <a:rPr lang="en-US" sz="2000" err="1">
                <a:latin typeface="Times New Roman"/>
                <a:ea typeface="+mn-lt"/>
                <a:cs typeface="+mn-lt"/>
              </a:rPr>
              <a:t>koňmi</a:t>
            </a:r>
            <a:r>
              <a:rPr lang="en-US" sz="2000">
                <a:latin typeface="Times New Roman"/>
                <a:ea typeface="+mn-lt"/>
                <a:cs typeface="+mn-lt"/>
              </a:rPr>
              <a:t>. V </a:t>
            </a:r>
            <a:r>
              <a:rPr lang="en-US" sz="2000" err="1">
                <a:latin typeface="Times New Roman"/>
                <a:ea typeface="+mn-lt"/>
                <a:cs typeface="+mn-lt"/>
              </a:rPr>
              <a:t>kroužcích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Bonanzy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Vendolí</a:t>
            </a:r>
            <a:r>
              <a:rPr lang="en-US" sz="2000">
                <a:latin typeface="Times New Roman"/>
                <a:ea typeface="+mn-lt"/>
                <a:cs typeface="+mn-lt"/>
              </a:rPr>
              <a:t>, </a:t>
            </a:r>
            <a:r>
              <a:rPr lang="en-US" sz="2000" err="1">
                <a:latin typeface="Times New Roman"/>
                <a:ea typeface="+mn-lt"/>
                <a:cs typeface="+mn-lt"/>
              </a:rPr>
              <a:t>z.ú</a:t>
            </a:r>
            <a:r>
              <a:rPr lang="en-US" sz="2000">
                <a:latin typeface="Times New Roman"/>
                <a:ea typeface="+mn-lt"/>
                <a:cs typeface="+mn-lt"/>
              </a:rPr>
              <a:t>.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nejde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pouze</a:t>
            </a:r>
            <a:r>
              <a:rPr lang="en-US" sz="2000" b="1">
                <a:latin typeface="Times New Roman"/>
                <a:ea typeface="+mn-lt"/>
                <a:cs typeface="+mn-lt"/>
              </a:rPr>
              <a:t> o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ježdění</a:t>
            </a:r>
            <a:r>
              <a:rPr lang="en-US" sz="2000">
                <a:latin typeface="Times New Roman"/>
                <a:ea typeface="+mn-lt"/>
                <a:cs typeface="+mn-lt"/>
              </a:rPr>
              <a:t>, ale </a:t>
            </a:r>
            <a:r>
              <a:rPr lang="en-US" sz="2000" err="1">
                <a:latin typeface="Times New Roman"/>
                <a:ea typeface="+mn-lt"/>
                <a:cs typeface="+mn-lt"/>
              </a:rPr>
              <a:t>též</a:t>
            </a:r>
            <a:r>
              <a:rPr lang="en-US" sz="2000">
                <a:latin typeface="Times New Roman"/>
                <a:ea typeface="+mn-lt"/>
                <a:cs typeface="+mn-lt"/>
              </a:rPr>
              <a:t> o </a:t>
            </a:r>
            <a:r>
              <a:rPr lang="en-US" sz="2000" err="1">
                <a:latin typeface="Times New Roman"/>
                <a:ea typeface="+mn-lt"/>
                <a:cs typeface="+mn-lt"/>
              </a:rPr>
              <a:t>kontakt</a:t>
            </a:r>
            <a:r>
              <a:rPr lang="en-US" sz="2000">
                <a:latin typeface="Times New Roman"/>
                <a:ea typeface="+mn-lt"/>
                <a:cs typeface="+mn-lt"/>
              </a:rPr>
              <a:t> s </a:t>
            </a:r>
            <a:r>
              <a:rPr lang="en-US" sz="2000" err="1">
                <a:latin typeface="Times New Roman"/>
                <a:ea typeface="+mn-lt"/>
                <a:cs typeface="+mn-lt"/>
              </a:rPr>
              <a:t>koněm</a:t>
            </a:r>
            <a:r>
              <a:rPr lang="en-US" sz="2000">
                <a:latin typeface="Times New Roman"/>
                <a:ea typeface="+mn-lt"/>
                <a:cs typeface="+mn-lt"/>
              </a:rPr>
              <a:t> a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rozvoj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osobnosti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dítěte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ve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všech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oblastech</a:t>
            </a:r>
            <a:r>
              <a:rPr lang="en-US" sz="2000">
                <a:latin typeface="Times New Roman"/>
                <a:ea typeface="+mn-lt"/>
                <a:cs typeface="+mn-lt"/>
              </a:rPr>
              <a:t> –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posilujeme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jeho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fyzickou</a:t>
            </a:r>
            <a:r>
              <a:rPr lang="en-US" sz="2000" b="1">
                <a:latin typeface="Times New Roman"/>
                <a:ea typeface="+mn-lt"/>
                <a:cs typeface="+mn-lt"/>
              </a:rPr>
              <a:t>,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psychickou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i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emociální</a:t>
            </a:r>
            <a:r>
              <a:rPr lang="en-US" sz="2000" b="1">
                <a:latin typeface="Times New Roman"/>
                <a:ea typeface="+mn-lt"/>
                <a:cs typeface="+mn-lt"/>
              </a:rPr>
              <a:t> </a:t>
            </a:r>
            <a:r>
              <a:rPr lang="en-US" sz="2000" b="1" err="1">
                <a:latin typeface="Times New Roman"/>
                <a:ea typeface="+mn-lt"/>
                <a:cs typeface="+mn-lt"/>
              </a:rPr>
              <a:t>stránku</a:t>
            </a:r>
            <a:r>
              <a:rPr lang="en-US" sz="2000">
                <a:latin typeface="Times New Roman"/>
                <a:ea typeface="+mn-lt"/>
                <a:cs typeface="+mn-lt"/>
              </a:rPr>
              <a:t>, a to za </a:t>
            </a:r>
            <a:r>
              <a:rPr lang="en-US" sz="2000" err="1">
                <a:latin typeface="Times New Roman"/>
                <a:ea typeface="+mn-lt"/>
                <a:cs typeface="+mn-lt"/>
              </a:rPr>
              <a:t>pomocí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kontaktu</a:t>
            </a:r>
            <a:r>
              <a:rPr lang="en-US" sz="2000">
                <a:latin typeface="Times New Roman"/>
                <a:ea typeface="+mn-lt"/>
                <a:cs typeface="+mn-lt"/>
              </a:rPr>
              <a:t> s </a:t>
            </a:r>
            <a:r>
              <a:rPr lang="en-US" sz="2000" err="1">
                <a:latin typeface="Times New Roman"/>
                <a:ea typeface="+mn-lt"/>
                <a:cs typeface="+mn-lt"/>
              </a:rPr>
              <a:t>koněm</a:t>
            </a:r>
            <a:r>
              <a:rPr lang="en-US" sz="2000">
                <a:latin typeface="Times New Roman"/>
                <a:ea typeface="+mn-lt"/>
                <a:cs typeface="+mn-lt"/>
              </a:rPr>
              <a:t> a </a:t>
            </a:r>
            <a:r>
              <a:rPr lang="en-US" sz="2000" err="1">
                <a:latin typeface="Times New Roman"/>
                <a:ea typeface="+mn-lt"/>
                <a:cs typeface="+mn-lt"/>
              </a:rPr>
              <a:t>rozvíjení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vztahu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mezi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dítětem</a:t>
            </a:r>
            <a:r>
              <a:rPr lang="en-US" sz="2000">
                <a:latin typeface="Times New Roman"/>
                <a:ea typeface="+mn-lt"/>
                <a:cs typeface="+mn-lt"/>
              </a:rPr>
              <a:t> a </a:t>
            </a:r>
            <a:r>
              <a:rPr lang="en-US" sz="2000" err="1">
                <a:latin typeface="Times New Roman"/>
                <a:ea typeface="+mn-lt"/>
                <a:cs typeface="+mn-lt"/>
              </a:rPr>
              <a:t>koněm</a:t>
            </a:r>
            <a:r>
              <a:rPr lang="en-US" sz="2000">
                <a:latin typeface="Times New Roman"/>
                <a:ea typeface="+mn-lt"/>
                <a:cs typeface="+mn-lt"/>
              </a:rPr>
              <a:t>. </a:t>
            </a:r>
            <a:r>
              <a:rPr lang="en-US" sz="2000" err="1">
                <a:latin typeface="Times New Roman"/>
                <a:ea typeface="+mn-lt"/>
                <a:cs typeface="+mn-lt"/>
              </a:rPr>
              <a:t>Tento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způsob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práce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nabízí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návrat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ke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kvalitám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života</a:t>
            </a:r>
            <a:r>
              <a:rPr lang="en-US" sz="2000">
                <a:latin typeface="Times New Roman"/>
                <a:ea typeface="+mn-lt"/>
                <a:cs typeface="+mn-lt"/>
              </a:rPr>
              <a:t>, </a:t>
            </a:r>
            <a:r>
              <a:rPr lang="en-US" sz="2000" err="1">
                <a:latin typeface="Times New Roman"/>
                <a:ea typeface="+mn-lt"/>
                <a:cs typeface="+mn-lt"/>
              </a:rPr>
              <a:t>hodnotám</a:t>
            </a:r>
            <a:r>
              <a:rPr lang="en-US" sz="2000">
                <a:latin typeface="Times New Roman"/>
                <a:ea typeface="+mn-lt"/>
                <a:cs typeface="+mn-lt"/>
              </a:rPr>
              <a:t>, </a:t>
            </a:r>
            <a:r>
              <a:rPr lang="en-US" sz="2000" err="1">
                <a:latin typeface="Times New Roman"/>
                <a:ea typeface="+mn-lt"/>
                <a:cs typeface="+mn-lt"/>
              </a:rPr>
              <a:t>pravidlům</a:t>
            </a:r>
            <a:r>
              <a:rPr lang="en-US" sz="2000">
                <a:latin typeface="Times New Roman"/>
                <a:ea typeface="+mn-lt"/>
                <a:cs typeface="+mn-lt"/>
              </a:rPr>
              <a:t> a </a:t>
            </a:r>
            <a:r>
              <a:rPr lang="en-US" sz="2000" err="1">
                <a:latin typeface="Times New Roman"/>
                <a:ea typeface="+mn-lt"/>
                <a:cs typeface="+mn-lt"/>
              </a:rPr>
              <a:t>vztahům</a:t>
            </a:r>
            <a:r>
              <a:rPr lang="en-US" sz="2000">
                <a:latin typeface="Times New Roman"/>
                <a:ea typeface="+mn-lt"/>
                <a:cs typeface="+mn-lt"/>
              </a:rPr>
              <a:t>, </a:t>
            </a:r>
            <a:r>
              <a:rPr lang="en-US" sz="2000" err="1">
                <a:latin typeface="Times New Roman"/>
                <a:ea typeface="+mn-lt"/>
                <a:cs typeface="+mn-lt"/>
              </a:rPr>
              <a:t>které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jsou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důležité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při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kvalitním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stylu</a:t>
            </a:r>
            <a:r>
              <a:rPr lang="en-US" sz="2000">
                <a:latin typeface="Times New Roman"/>
                <a:ea typeface="+mn-lt"/>
                <a:cs typeface="+mn-lt"/>
              </a:rPr>
              <a:t> </a:t>
            </a:r>
            <a:r>
              <a:rPr lang="en-US" sz="2000" err="1">
                <a:latin typeface="Times New Roman"/>
                <a:ea typeface="+mn-lt"/>
                <a:cs typeface="+mn-lt"/>
              </a:rPr>
              <a:t>života</a:t>
            </a:r>
            <a:r>
              <a:rPr lang="en-US" sz="2000">
                <a:latin typeface="Times New Roman"/>
                <a:ea typeface="+mn-lt"/>
                <a:cs typeface="+mn-lt"/>
              </a:rPr>
              <a:t>.</a:t>
            </a:r>
            <a:endParaRPr lang="en-US" sz="2000">
              <a:latin typeface="Times New Roman"/>
              <a:cs typeface="Times New Roman"/>
            </a:endParaRPr>
          </a:p>
          <a:p>
            <a:endParaRPr lang="en-US" sz="170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5C7428B-D1E5-9DB6-A48B-E289AD0903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34" r="18134"/>
          <a:stretch/>
        </p:blipFill>
        <p:spPr>
          <a:xfrm>
            <a:off x="6388701" y="2716074"/>
            <a:ext cx="5803299" cy="4141924"/>
          </a:xfrm>
          <a:custGeom>
            <a:avLst/>
            <a:gdLst/>
            <a:ahLst/>
            <a:cxnLst/>
            <a:rect l="l" t="t" r="r" b="b"/>
            <a:pathLst>
              <a:path w="5803299" h="4141924">
                <a:moveTo>
                  <a:pt x="4086182" y="1329"/>
                </a:moveTo>
                <a:cubicBezTo>
                  <a:pt x="4156698" y="-1238"/>
                  <a:pt x="4227324" y="-85"/>
                  <a:pt x="4297823" y="4799"/>
                </a:cubicBezTo>
                <a:cubicBezTo>
                  <a:pt x="4587107" y="19899"/>
                  <a:pt x="4876647" y="16089"/>
                  <a:pt x="5166059" y="27661"/>
                </a:cubicBezTo>
                <a:cubicBezTo>
                  <a:pt x="5261555" y="31612"/>
                  <a:pt x="5356545" y="10444"/>
                  <a:pt x="5451787" y="9315"/>
                </a:cubicBezTo>
                <a:cubicBezTo>
                  <a:pt x="5565889" y="7904"/>
                  <a:pt x="5680275" y="12949"/>
                  <a:pt x="5794837" y="16636"/>
                </a:cubicBezTo>
                <a:lnTo>
                  <a:pt x="5803299" y="16810"/>
                </a:lnTo>
                <a:lnTo>
                  <a:pt x="5803299" y="4141924"/>
                </a:lnTo>
                <a:lnTo>
                  <a:pt x="25520" y="4141924"/>
                </a:lnTo>
                <a:lnTo>
                  <a:pt x="38276" y="3985509"/>
                </a:lnTo>
                <a:cubicBezTo>
                  <a:pt x="68779" y="3844294"/>
                  <a:pt x="65552" y="3697862"/>
                  <a:pt x="28835" y="3558127"/>
                </a:cubicBezTo>
                <a:cubicBezTo>
                  <a:pt x="-4463" y="3426468"/>
                  <a:pt x="-11352" y="3294426"/>
                  <a:pt x="21053" y="3161618"/>
                </a:cubicBezTo>
                <a:cubicBezTo>
                  <a:pt x="51646" y="3038188"/>
                  <a:pt x="50153" y="2908978"/>
                  <a:pt x="16716" y="2786288"/>
                </a:cubicBezTo>
                <a:cubicBezTo>
                  <a:pt x="9316" y="2754521"/>
                  <a:pt x="4787" y="2722155"/>
                  <a:pt x="3192" y="2689584"/>
                </a:cubicBezTo>
                <a:cubicBezTo>
                  <a:pt x="-6887" y="2570683"/>
                  <a:pt x="10081" y="2453440"/>
                  <a:pt x="24242" y="2335942"/>
                </a:cubicBezTo>
                <a:cubicBezTo>
                  <a:pt x="33683" y="2261054"/>
                  <a:pt x="48099" y="2185401"/>
                  <a:pt x="24242" y="2111279"/>
                </a:cubicBezTo>
                <a:cubicBezTo>
                  <a:pt x="7899" y="2059623"/>
                  <a:pt x="4264" y="2004791"/>
                  <a:pt x="13654" y="1951426"/>
                </a:cubicBezTo>
                <a:cubicBezTo>
                  <a:pt x="29486" y="1856713"/>
                  <a:pt x="32790" y="1760329"/>
                  <a:pt x="23477" y="1664761"/>
                </a:cubicBezTo>
                <a:cubicBezTo>
                  <a:pt x="17328" y="1601751"/>
                  <a:pt x="18272" y="1538243"/>
                  <a:pt x="26284" y="1475437"/>
                </a:cubicBezTo>
                <a:cubicBezTo>
                  <a:pt x="36872" y="1390981"/>
                  <a:pt x="53330" y="1304994"/>
                  <a:pt x="33300" y="1220284"/>
                </a:cubicBezTo>
                <a:cubicBezTo>
                  <a:pt x="1406" y="1085690"/>
                  <a:pt x="7785" y="951224"/>
                  <a:pt x="20543" y="815610"/>
                </a:cubicBezTo>
                <a:cubicBezTo>
                  <a:pt x="30111" y="714697"/>
                  <a:pt x="40700" y="612636"/>
                  <a:pt x="21563" y="510574"/>
                </a:cubicBezTo>
                <a:cubicBezTo>
                  <a:pt x="13335" y="463218"/>
                  <a:pt x="13335" y="414790"/>
                  <a:pt x="21563" y="367433"/>
                </a:cubicBezTo>
                <a:cubicBezTo>
                  <a:pt x="31514" y="303645"/>
                  <a:pt x="40955" y="240494"/>
                  <a:pt x="28197" y="176068"/>
                </a:cubicBezTo>
                <a:cubicBezTo>
                  <a:pt x="22584" y="148001"/>
                  <a:pt x="18374" y="119679"/>
                  <a:pt x="15439" y="91357"/>
                </a:cubicBezTo>
                <a:lnTo>
                  <a:pt x="13471" y="15444"/>
                </a:lnTo>
                <a:lnTo>
                  <a:pt x="161497" y="23093"/>
                </a:lnTo>
                <a:cubicBezTo>
                  <a:pt x="242184" y="25544"/>
                  <a:pt x="322886" y="25615"/>
                  <a:pt x="403652" y="21310"/>
                </a:cubicBezTo>
                <a:cubicBezTo>
                  <a:pt x="579090" y="9611"/>
                  <a:pt x="755048" y="12123"/>
                  <a:pt x="930155" y="28790"/>
                </a:cubicBezTo>
                <a:cubicBezTo>
                  <a:pt x="934727" y="29284"/>
                  <a:pt x="939871" y="27908"/>
                  <a:pt x="944744" y="27978"/>
                </a:cubicBezTo>
                <a:lnTo>
                  <a:pt x="944756" y="27986"/>
                </a:lnTo>
                <a:lnTo>
                  <a:pt x="949368" y="27641"/>
                </a:lnTo>
                <a:lnTo>
                  <a:pt x="981805" y="30065"/>
                </a:lnTo>
                <a:lnTo>
                  <a:pt x="983936" y="28984"/>
                </a:lnTo>
                <a:cubicBezTo>
                  <a:pt x="988825" y="29108"/>
                  <a:pt x="993905" y="30625"/>
                  <a:pt x="998603" y="30483"/>
                </a:cubicBezTo>
                <a:cubicBezTo>
                  <a:pt x="1047368" y="29496"/>
                  <a:pt x="1096133" y="30483"/>
                  <a:pt x="1144770" y="25121"/>
                </a:cubicBezTo>
                <a:cubicBezTo>
                  <a:pt x="1267037" y="10007"/>
                  <a:pt x="1390204" y="6041"/>
                  <a:pt x="1513043" y="13266"/>
                </a:cubicBezTo>
                <a:cubicBezTo>
                  <a:pt x="1691465" y="24557"/>
                  <a:pt x="1870141" y="31472"/>
                  <a:pt x="2048943" y="16089"/>
                </a:cubicBezTo>
                <a:cubicBezTo>
                  <a:pt x="2150537" y="7480"/>
                  <a:pt x="2252129" y="-1693"/>
                  <a:pt x="2353721" y="10161"/>
                </a:cubicBezTo>
                <a:cubicBezTo>
                  <a:pt x="2440545" y="21000"/>
                  <a:pt x="2528079" y="22750"/>
                  <a:pt x="2615195" y="15383"/>
                </a:cubicBezTo>
                <a:cubicBezTo>
                  <a:pt x="2710489" y="8045"/>
                  <a:pt x="2806139" y="8045"/>
                  <a:pt x="2901433" y="15383"/>
                </a:cubicBezTo>
                <a:cubicBezTo>
                  <a:pt x="2992739" y="21029"/>
                  <a:pt x="3084299" y="30483"/>
                  <a:pt x="3175351" y="20323"/>
                </a:cubicBezTo>
                <a:cubicBezTo>
                  <a:pt x="3303357" y="6210"/>
                  <a:pt x="3430983" y="10867"/>
                  <a:pt x="3558737" y="19476"/>
                </a:cubicBezTo>
                <a:cubicBezTo>
                  <a:pt x="3664265" y="26532"/>
                  <a:pt x="3770177" y="36834"/>
                  <a:pt x="3875197" y="20181"/>
                </a:cubicBezTo>
                <a:cubicBezTo>
                  <a:pt x="3945258" y="10183"/>
                  <a:pt x="4015665" y="3895"/>
                  <a:pt x="4086182" y="132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151898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4CC94D677E4E844A40647781A573443" ma:contentTypeVersion="20" ma:contentTypeDescription="Vytvoří nový dokument" ma:contentTypeScope="" ma:versionID="aad708bf954935e19e389ae2c6209fd8">
  <xsd:schema xmlns:xsd="http://www.w3.org/2001/XMLSchema" xmlns:xs="http://www.w3.org/2001/XMLSchema" xmlns:p="http://schemas.microsoft.com/office/2006/metadata/properties" xmlns:ns2="4b8bda8d-75bd-45af-96f0-39ec9708e8a5" xmlns:ns3="5caca80a-09ab-487e-a87d-dfd495fbf099" targetNamespace="http://schemas.microsoft.com/office/2006/metadata/properties" ma:root="true" ma:fieldsID="bcef2dd3cf483ec4bded95ec0cba2891" ns2:_="" ns3:_="">
    <xsd:import namespace="4b8bda8d-75bd-45af-96f0-39ec9708e8a5"/>
    <xsd:import namespace="5caca80a-09ab-487e-a87d-dfd495fbf09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bda8d-75bd-45af-96f0-39ec9708e8a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Naposledy sdílel(a)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Čas posledního sdílení" ma:description="" ma:internalName="LastSharedByTime" ma:readOnly="true">
      <xsd:simpleType>
        <xsd:restriction base="dms:DateTime"/>
      </xsd:simpleType>
    </xsd:element>
    <xsd:element name="TaxCatchAll" ma:index="25" nillable="true" ma:displayName="Sloupec zachycení celé taxonomie" ma:hidden="true" ma:list="{803167e9-3430-4565-9e8a-be6de55bf6a9}" ma:internalName="TaxCatchAll" ma:showField="CatchAllData" ma:web="4b8bda8d-75bd-45af-96f0-39ec9708e8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ca80a-09ab-487e-a87d-dfd495fbf0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Značky obrázků" ma:readOnly="false" ma:fieldId="{5cf76f15-5ced-4ddc-b409-7134ff3c332f}" ma:taxonomyMulti="true" ma:sspId="7adef5ca-345a-4539-ae20-e867cc5bab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aca80a-09ab-487e-a87d-dfd495fbf099">
      <Terms xmlns="http://schemas.microsoft.com/office/infopath/2007/PartnerControls"/>
    </lcf76f155ced4ddcb4097134ff3c332f>
    <TaxCatchAll xmlns="4b8bda8d-75bd-45af-96f0-39ec9708e8a5" xsi:nil="true"/>
    <SharedWithUsers xmlns="4b8bda8d-75bd-45af-96f0-39ec9708e8a5">
      <UserInfo>
        <DisplayName>Radka Dostálová</DisplayName>
        <AccountId>241</AccountId>
        <AccountType/>
      </UserInfo>
      <UserInfo>
        <DisplayName>Pavla Najmanová</DisplayName>
        <AccountId>188</AccountId>
        <AccountType/>
      </UserInfo>
      <UserInfo>
        <DisplayName>Veronika Kalodová</DisplayName>
        <AccountId>215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258AEE-5045-4E45-BF18-B91434ABED30}">
  <ds:schemaRefs>
    <ds:schemaRef ds:uri="4b8bda8d-75bd-45af-96f0-39ec9708e8a5"/>
    <ds:schemaRef ds:uri="5caca80a-09ab-487e-a87d-dfd495fbf0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5CE89CE-8C8E-41CA-8065-9A4A1AF2D39C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elements/1.1/"/>
    <ds:schemaRef ds:uri="5caca80a-09ab-487e-a87d-dfd495fbf099"/>
    <ds:schemaRef ds:uri="4b8bda8d-75bd-45af-96f0-39ec9708e8a5"/>
  </ds:schemaRefs>
</ds:datastoreItem>
</file>

<file path=customXml/itemProps3.xml><?xml version="1.0" encoding="utf-8"?>
<ds:datastoreItem xmlns:ds="http://schemas.openxmlformats.org/officeDocument/2006/customXml" ds:itemID="{589B7AF4-9A61-4532-ADD5-8315A1B2EF8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980</Words>
  <Application>Microsoft Office PowerPoint</Application>
  <PresentationFormat>Širokoúhlá obrazovka</PresentationFormat>
  <Paragraphs>87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Motiv systému Office</vt:lpstr>
      <vt:lpstr>Motiv Office</vt:lpstr>
      <vt:lpstr>Nízkoprahový klub Prevence s Bonanzou</vt:lpstr>
      <vt:lpstr>PERSONÁLNÍ SITUACE </vt:lpstr>
      <vt:lpstr>Naše Poslání v roce 2023</vt:lpstr>
      <vt:lpstr>  Zhodnocení roku 2023    </vt:lpstr>
      <vt:lpstr>Akce za rok 2023</vt:lpstr>
      <vt:lpstr>Zhodnocení roku 2023</vt:lpstr>
      <vt:lpstr>Zhodnocení roku 2023</vt:lpstr>
      <vt:lpstr>Zhodnocení roku 2023</vt:lpstr>
      <vt:lpstr>Zhodnocení roku 2023</vt:lpstr>
      <vt:lpstr>- Tři kategorie kroužků dle schopností a věku dětí  - Děti se učí ke zvířeti přistupovat s respektem, láskyplně a trpělivě   - Klademe důraz na samostatnost a pomáhání si navzájem  - Děti se od sebe navzájem učí, radí si, žádají se o pomoc</vt:lpstr>
      <vt:lpstr>Prezentace aplikace PowerPoint</vt:lpstr>
      <vt:lpstr>Zhodnocení roku 2023</vt:lpstr>
      <vt:lpstr>Co se v NDZM daří</vt:lpstr>
      <vt:lpstr>Co se v NDZM nedaří</vt:lpstr>
      <vt:lpstr>Vize pro rok 2024</vt:lpstr>
      <vt:lpstr>Co se v roce 2023 povedlo</vt:lpstr>
      <vt:lpstr>Děkujeme za Váš čas a pozornost</vt:lpstr>
      <vt:lpstr>Kůň je ten nejlepší terapeut.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Erich Stündl</dc:creator>
  <cp:lastModifiedBy>Erich Stündl</cp:lastModifiedBy>
  <cp:revision>5</cp:revision>
  <dcterms:created xsi:type="dcterms:W3CDTF">2022-03-07T11:02:58Z</dcterms:created>
  <dcterms:modified xsi:type="dcterms:W3CDTF">2024-04-17T08:06:36Z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0x010100B4CC94D677E4E844A40647781A573443</vt:lpwstr>
  </property>
  <property fmtid="{D5CDD505-2E9C-101B-9397-08002B2CF9AE}" pid="3" name="MediaServiceImageTags">
    <vt:lpwstr/>
  </property>
</Properties>
</file>