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Kapacity</a:t>
            </a:r>
            <a:r>
              <a:rPr lang="cs-CZ" baseline="0" dirty="0"/>
              <a:t> 2023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Celkem DRŽ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List1!$A$2:$A$13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List1!$B$2:$B$13</c:f>
              <c:numCache>
                <c:formatCode>General</c:formatCode>
                <c:ptCount val="12"/>
                <c:pt idx="0">
                  <c:v>67</c:v>
                </c:pt>
                <c:pt idx="1">
                  <c:v>72</c:v>
                </c:pt>
                <c:pt idx="2">
                  <c:v>70</c:v>
                </c:pt>
                <c:pt idx="3">
                  <c:v>75</c:v>
                </c:pt>
                <c:pt idx="4">
                  <c:v>70</c:v>
                </c:pt>
                <c:pt idx="5">
                  <c:v>70</c:v>
                </c:pt>
                <c:pt idx="6">
                  <c:v>65</c:v>
                </c:pt>
                <c:pt idx="7">
                  <c:v>63</c:v>
                </c:pt>
                <c:pt idx="8">
                  <c:v>73</c:v>
                </c:pt>
                <c:pt idx="9">
                  <c:v>86</c:v>
                </c:pt>
                <c:pt idx="10">
                  <c:v>87</c:v>
                </c:pt>
                <c:pt idx="1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8A-423E-A6BB-8FF846589E3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Průměr DRŽ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List1!$A$2:$A$13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List1!$C$2:$C$13</c:f>
              <c:numCache>
                <c:formatCode>General</c:formatCode>
                <c:ptCount val="12"/>
                <c:pt idx="0">
                  <c:v>67</c:v>
                </c:pt>
                <c:pt idx="1">
                  <c:v>69.5</c:v>
                </c:pt>
                <c:pt idx="2">
                  <c:v>69.7</c:v>
                </c:pt>
                <c:pt idx="3">
                  <c:v>71</c:v>
                </c:pt>
                <c:pt idx="4">
                  <c:v>70.8</c:v>
                </c:pt>
                <c:pt idx="5">
                  <c:v>70.7</c:v>
                </c:pt>
                <c:pt idx="6">
                  <c:v>69.900000000000006</c:v>
                </c:pt>
                <c:pt idx="7">
                  <c:v>69</c:v>
                </c:pt>
                <c:pt idx="8">
                  <c:v>69.400000000000006</c:v>
                </c:pt>
                <c:pt idx="9">
                  <c:v>71.099999999999994</c:v>
                </c:pt>
                <c:pt idx="10">
                  <c:v>72.5</c:v>
                </c:pt>
                <c:pt idx="11">
                  <c:v>73.599999999999994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8A-423E-A6BB-8FF846589E3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Celkem SAN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List1!$A$2:$A$13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List1!$D$2:$D$13</c:f>
              <c:numCache>
                <c:formatCode>General</c:formatCode>
                <c:ptCount val="12"/>
                <c:pt idx="0">
                  <c:v>48</c:v>
                </c:pt>
                <c:pt idx="1">
                  <c:v>51</c:v>
                </c:pt>
                <c:pt idx="2">
                  <c:v>50</c:v>
                </c:pt>
                <c:pt idx="3">
                  <c:v>54</c:v>
                </c:pt>
                <c:pt idx="4">
                  <c:v>48</c:v>
                </c:pt>
                <c:pt idx="5">
                  <c:v>48</c:v>
                </c:pt>
                <c:pt idx="6">
                  <c:v>44</c:v>
                </c:pt>
                <c:pt idx="7">
                  <c:v>42</c:v>
                </c:pt>
                <c:pt idx="8">
                  <c:v>53</c:v>
                </c:pt>
                <c:pt idx="9">
                  <c:v>53</c:v>
                </c:pt>
                <c:pt idx="10">
                  <c:v>54</c:v>
                </c:pt>
                <c:pt idx="1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8A-423E-A6BB-8FF846589E3F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Průměr SAN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List1!$A$2:$A$13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List1!$E$2:$E$13</c:f>
              <c:numCache>
                <c:formatCode>General</c:formatCode>
                <c:ptCount val="12"/>
                <c:pt idx="0">
                  <c:v>48</c:v>
                </c:pt>
                <c:pt idx="1">
                  <c:v>49.5</c:v>
                </c:pt>
                <c:pt idx="2">
                  <c:v>49.7</c:v>
                </c:pt>
                <c:pt idx="3">
                  <c:v>50.75</c:v>
                </c:pt>
                <c:pt idx="4">
                  <c:v>50.2</c:v>
                </c:pt>
                <c:pt idx="5">
                  <c:v>49.8</c:v>
                </c:pt>
                <c:pt idx="6">
                  <c:v>49</c:v>
                </c:pt>
                <c:pt idx="7">
                  <c:v>48.1</c:v>
                </c:pt>
                <c:pt idx="8">
                  <c:v>48.7</c:v>
                </c:pt>
                <c:pt idx="9">
                  <c:v>49.1</c:v>
                </c:pt>
                <c:pt idx="10">
                  <c:v>49.5</c:v>
                </c:pt>
                <c:pt idx="11">
                  <c:v>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8A-423E-A6BB-8FF846589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862335"/>
        <c:axId val="734929263"/>
      </c:barChart>
      <c:catAx>
        <c:axId val="774862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4929263"/>
        <c:crosses val="autoZero"/>
        <c:auto val="1"/>
        <c:lblAlgn val="ctr"/>
        <c:lblOffset val="100"/>
        <c:noMultiLvlLbl val="0"/>
      </c:catAx>
      <c:valAx>
        <c:axId val="734929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48623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2731F-C4EF-C57B-8EFA-FBC7E2844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68430A-46E9-1C3D-321F-FAD4046BC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4ED6E1-1C98-611D-A45C-2CE143B1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D78CAF-BA94-041D-E760-9B81D1BD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FEFED0-2820-E017-5A82-E5ADEB17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7FCBA3-A610-0745-5946-0C9C6E009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98683D-9E46-6EA4-B3A8-7899BE6FA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79F8FC-9901-D097-EEC4-65B53719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5B4EB5-5F1D-85D2-5119-ECC96DA1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23AD14-F21C-2157-5BE4-CBF49C3D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7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3B621F-3193-FC51-61E7-D7583B2C5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C96301-6918-0B60-8316-D608D1824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4A2C42-57EE-CA59-7BCC-E86C6D4C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BC457A-A7FF-6EE3-D8EE-8D9DE169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AB9D04-C523-8869-C0AE-D51D7648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02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4B3AE-DE75-B9CD-7863-BE079CA5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0DB59B-E2E7-D1E4-DA5E-ED9EA6B53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DF071C-15BA-EEC4-906F-CBF86821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E620C0-8C3B-24A1-4C98-B3E0AC63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E4D9BE-7493-643E-104E-DC786590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95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4E138-6768-B6A9-86C6-4747F222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4028AB-496F-9AB2-590B-07A1F4E07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8D890D-778C-31BE-5240-157F4CF3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487AA0-AC6A-84B1-81D3-30ABE684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8C2923-BA14-785F-4270-140A0691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50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6907B-22D3-D43F-AFCC-152A32F0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FE0302-B8B2-4398-8990-CABFB7E35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D0A13F-056C-B33E-D154-29FEE06AE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1E7FF6-C812-0A6C-3212-F0F6A759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01493A-6945-3434-1B3E-5BCD8D634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D760A7-E362-2CA8-B4D6-8859CB52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71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19DBB-15D0-CFF3-E897-4C3E20A0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409AAB-4550-8B48-735D-CCB3EB85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6DE73-D269-6AC7-D31C-8469CC964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0AB7D2-C647-7872-0E40-4EDA3E166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0CC5BB-AAA5-5553-9803-D83701381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131D28C-4B0D-A948-72F0-E9122C5E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C194394-EDC6-E6A6-FE06-CD6DF3E4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F5EFA06-0446-2F68-5F33-14C0516E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31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B91087-D1D0-E0BB-AF63-1559CB72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7A1DE6E-4212-3D14-AB69-493B8831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1AF9A1-FA1C-C80C-C4CF-C4ADB17A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266A39-9F6F-C675-6E21-8D044F10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25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EB5089-EF71-3D69-2F5E-7C9CBA8E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045D4B-723C-2497-3E2F-F6E53637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1B70CB-102D-D5B6-7B93-3ECD2963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77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B25CF-FDF0-A6D9-D06B-86FBE5AF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D6B938-0262-0E22-D5D3-A2FB2C90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FDDF62-4355-315D-1BE7-D65F8A34B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2C720A-6D63-4F10-CA91-4BE8B9FD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9E190B-90EA-4D32-83EC-B0680B95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7BD44F-5163-2C11-7592-E849D589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28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EDC46-E80F-D79C-7361-F4F9E63E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97DC268-5835-3228-C528-BE2310DD8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94418D-498F-DD0A-472D-2C7BE407C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6F4708-AE0F-7E03-FDAB-0FC3FAD7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ACFE71-438F-B110-60AB-A746C8EC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CDBBAD-FC5A-5B97-B86B-F171B02F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57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D3B3E4-1DE1-E80E-61F8-9EE0E0ED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7AD69F-201C-D751-20FA-D0F697746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2C0ECD-1050-DF8E-C804-FD9D27240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878057-4A24-453F-9C5B-9AE3155C7D1A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47A224-1160-F2C7-C47B-F85AF51CF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2E0F59-87F7-9A51-2161-947322D36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2130B6-168D-4AB2-9865-5F140417E0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6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02FA94-215D-365F-C3A8-3A8D55914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32" y="1632284"/>
            <a:ext cx="4203915" cy="2705415"/>
          </a:xfrm>
        </p:spPr>
        <p:txBody>
          <a:bodyPr anchor="b">
            <a:normAutofit/>
          </a:bodyPr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SOCIÁLNĚ AKTIVIZAČNÍ SLUŽBY</a:t>
            </a:r>
          </a:p>
        </p:txBody>
      </p:sp>
      <p:grpSp>
        <p:nvGrpSpPr>
          <p:cNvPr id="48" name="Group 4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ísmo, Grafika, text, symbol&#10;&#10;Popis byl vytvořen automaticky">
            <a:extLst>
              <a:ext uri="{FF2B5EF4-FFF2-40B4-BE49-F238E27FC236}">
                <a16:creationId xmlns:a16="http://schemas.microsoft.com/office/drawing/2014/main" id="{BC756C7F-17AD-DC93-5B69-F98A75DA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 b="-1"/>
          <a:stretch/>
        </p:blipFill>
        <p:spPr>
          <a:xfrm>
            <a:off x="5922492" y="1353290"/>
            <a:ext cx="5536001" cy="40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3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1F7C31-FE31-77C9-F3D6-91A3FCF58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TÉMATA PREZENTACE</a:t>
            </a:r>
            <a:endParaRPr lang="cs-CZ" sz="4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E8F08D-A814-60D9-D9B4-8C3702044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Sociálně aktivizační služby</a:t>
            </a:r>
          </a:p>
          <a:p>
            <a:pPr lvl="1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Sanace rodiny </a:t>
            </a:r>
          </a:p>
          <a:p>
            <a:pPr lvl="2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Kapacity za rok 2023</a:t>
            </a:r>
          </a:p>
          <a:p>
            <a:pPr lvl="1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Výcvik sociálních dovedností K sobě blíž</a:t>
            </a:r>
          </a:p>
          <a:p>
            <a:pPr lvl="2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Kapacity za rok 2023</a:t>
            </a:r>
          </a:p>
          <a:p>
            <a:pPr lvl="2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Lektoři VSD/KSB</a:t>
            </a:r>
          </a:p>
          <a:p>
            <a:pPr lvl="2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 analýza</a:t>
            </a:r>
          </a:p>
          <a:p>
            <a:pPr lvl="1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sobě ještě blíž</a:t>
            </a:r>
          </a:p>
          <a:p>
            <a:pPr lvl="2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Kapacity za rok 2023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01922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8538CB-9966-ED90-576B-910A7885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 fontScale="90000"/>
          </a:bodyPr>
          <a:lstStyle/>
          <a:p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KAPACITY ZA ROK 2023</a:t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SAS/SAN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44B6248-97EE-FC19-95EF-06B1E4E40E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497070"/>
              </p:ext>
            </p:extLst>
          </p:nvPr>
        </p:nvGraphicFramePr>
        <p:xfrm>
          <a:off x="4919426" y="587829"/>
          <a:ext cx="6719573" cy="533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Obrázek 8" descr="Obsah obrázku interiér, podlaha, nábytek, stůl&#10;&#10;Popis byl vytvořen automaticky">
            <a:extLst>
              <a:ext uri="{FF2B5EF4-FFF2-40B4-BE49-F238E27FC236}">
                <a16:creationId xmlns:a16="http://schemas.microsoft.com/office/drawing/2014/main" id="{66FCFF38-FFA2-829C-8A1C-44FC1E459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8" y="3431721"/>
            <a:ext cx="37846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0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1A3F83-8E99-F30A-2EDC-0255087D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Výcvik sociálních dovedností</a:t>
            </a:r>
            <a:b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sobě blíž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1D1347-5174-5CB3-52FC-62857E460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705" y="1463038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Proběhly 3 běhy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(Svitavsko, Poličsko,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Moravskotřebovsko)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Celkem 33 dětí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Probíhala školení lektorů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supervize</a:t>
            </a:r>
          </a:p>
        </p:txBody>
      </p:sp>
      <p:pic>
        <p:nvPicPr>
          <p:cNvPr id="5" name="Obrázek 4" descr="Obsah obrázku sníh, venku, zima, mrazivé počasí&#10;&#10;Popis byl vytvořen automaticky">
            <a:extLst>
              <a:ext uri="{FF2B5EF4-FFF2-40B4-BE49-F238E27FC236}">
                <a16:creationId xmlns:a16="http://schemas.microsoft.com/office/drawing/2014/main" id="{6AF08EB4-8C27-54CF-142B-1A0D814E3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/>
          <a:stretch/>
        </p:blipFill>
        <p:spPr>
          <a:xfrm rot="5400000">
            <a:off x="7332958" y="1835077"/>
            <a:ext cx="5191125" cy="3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41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6B35DB-2B9F-9156-CECD-AD5BFB1D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pPr algn="just"/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LEKTOŘI VSD KSB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C36E10-0152-5B1D-6147-E592ED3DD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Jaro 2023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Denisa Severová, Silvie Tomášková, Alena Omastová, Dominika Odvárková</a:t>
            </a:r>
          </a:p>
          <a:p>
            <a:pPr marL="0" indent="0"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Léto 2023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Kateřina Burešová, Pavla Najmanová, Monika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Zindulková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Věra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Maloňová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Podzim 2023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Silvie Tomášková, Denisa Severová, Lucie Zejdová, Jindra Smolková, Eliška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Klohnová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Barbora Lněničková</a:t>
            </a:r>
          </a:p>
        </p:txBody>
      </p:sp>
      <p:pic>
        <p:nvPicPr>
          <p:cNvPr id="5" name="Obrázek 4" descr="Obsah obrázku oblečení, nábytek, boty, osoba&#10;&#10;Popis byl vytvořen automaticky">
            <a:extLst>
              <a:ext uri="{FF2B5EF4-FFF2-40B4-BE49-F238E27FC236}">
                <a16:creationId xmlns:a16="http://schemas.microsoft.com/office/drawing/2014/main" id="{B6451BB2-7EE4-65A6-3117-B9BFE9CCD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3" y="2789733"/>
            <a:ext cx="488983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91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AEA53-956F-80EF-B8FC-77334C9E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just"/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 ANALÝZA KSB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16A16F-9FA5-7172-AAD2-3F11D1627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651547"/>
            <a:ext cx="5157787" cy="2032420"/>
          </a:xfrm>
        </p:spPr>
        <p:txBody>
          <a:bodyPr>
            <a:noAutofit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stránky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programu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Různorodost lektorů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Spolupráce s OSPOD a jinými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Pravidelné supervize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Školení lektorů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Dobrá dostupnost pro klienty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Benefity pro zaměstnance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7A1E6E-7270-FB09-2D96-56D935479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861248"/>
            <a:ext cx="5157787" cy="17261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Příležitosti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Osobnostní růst lektorů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Zájem klientů o službu díky RS.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4B2A769-154D-AC45-45C9-7D3B4BF1C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798" y="3146069"/>
            <a:ext cx="5183188" cy="2153719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Slabé stránky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Nespolehlivost klientů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Potřeba posílit pracovníky v komunikaci s dětmi s poruchami pozornosti, LMR, psychickými problémy, atd.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E9C5049-7053-5FCE-6060-BA297D9C9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861247"/>
            <a:ext cx="5183188" cy="17261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Hrozby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Nízký počet dětí na daném bloku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Změna legislativy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Možnost přerušení programu (např. covid situace)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09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DAD4B3-B986-9775-0685-7D8AC2CD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sobě ještě blíž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AD8B3-7D17-2C99-A53E-FEF7A8E73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 VSD KSJB je orientován na Svitavsko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dětí, 31 svozů (ÚT – 11, ČT – 20)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Nestálost svozových rodin, nezodpovědnost klientů</a:t>
            </a:r>
          </a:p>
          <a:p>
            <a:endParaRPr lang="cs-CZ" sz="2200" dirty="0"/>
          </a:p>
        </p:txBody>
      </p:sp>
      <p:pic>
        <p:nvPicPr>
          <p:cNvPr id="5" name="Obrázek 4" descr="Obsah obrázku zeď, oblečení, boty, osoba&#10;&#10;Popis byl vytvořen automaticky">
            <a:extLst>
              <a:ext uri="{FF2B5EF4-FFF2-40B4-BE49-F238E27FC236}">
                <a16:creationId xmlns:a16="http://schemas.microsoft.com/office/drawing/2014/main" id="{2921DB99-EF7E-F915-6EC1-93BCEAF6B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/>
          <a:stretch/>
        </p:blipFill>
        <p:spPr>
          <a:xfrm rot="5400000">
            <a:off x="6517493" y="2534059"/>
            <a:ext cx="3737724" cy="37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7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E9EBE-35F9-EF76-FDCA-69F0C10B3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030F4-E593-6D5B-760F-BFC5A5FB2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24DAAB-C4FC-5A06-7137-3F6413DA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CÍLE NA ROK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EA3D6E-268B-DD96-6B6C-29943F0EE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F45E68-AA0B-9525-E08C-775269B92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4CFD12-0721-004C-3AB9-A5CE224CA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D925C-19AA-700F-309F-DF346931B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77DC8B-C3C3-B7B1-82C9-28855BA5D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algn="just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Pokračovat v nastaveném systému.</a:t>
            </a:r>
          </a:p>
          <a:p>
            <a:pPr algn="just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Stabilní svozové děti -  včasné omluvy z opodstatněných důvodů.</a:t>
            </a:r>
          </a:p>
          <a:p>
            <a:pPr algn="just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Přísnější dodržování pravidel u KSJB.</a:t>
            </a:r>
          </a:p>
          <a:p>
            <a:pPr algn="just"/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oblečení, venku, obloha, osoba&#10;&#10;Popis byl vytvořen automaticky">
            <a:extLst>
              <a:ext uri="{FF2B5EF4-FFF2-40B4-BE49-F238E27FC236}">
                <a16:creationId xmlns:a16="http://schemas.microsoft.com/office/drawing/2014/main" id="{3E45247C-6741-D428-3B98-D4FB7A67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70074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73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F79C1F-7F27-D687-A9CC-DAD9EB8BB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cs-CZ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enku, obloha, osoba, oblečení&#10;&#10;Popis byl vytvořen automaticky">
            <a:extLst>
              <a:ext uri="{FF2B5EF4-FFF2-40B4-BE49-F238E27FC236}">
                <a16:creationId xmlns:a16="http://schemas.microsoft.com/office/drawing/2014/main" id="{40BC09D5-81BF-9487-C2B6-84B56AABD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330543"/>
            <a:ext cx="5536001" cy="4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5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aca80a-09ab-487e-a87d-dfd495fbf099">
      <Terms xmlns="http://schemas.microsoft.com/office/infopath/2007/PartnerControls"/>
    </lcf76f155ced4ddcb4097134ff3c332f>
    <TaxCatchAll xmlns="4b8bda8d-75bd-45af-96f0-39ec9708e8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CC94D677E4E844A40647781A573443" ma:contentTypeVersion="20" ma:contentTypeDescription="Vytvoří nový dokument" ma:contentTypeScope="" ma:versionID="aad708bf954935e19e389ae2c6209fd8">
  <xsd:schema xmlns:xsd="http://www.w3.org/2001/XMLSchema" xmlns:xs="http://www.w3.org/2001/XMLSchema" xmlns:p="http://schemas.microsoft.com/office/2006/metadata/properties" xmlns:ns2="4b8bda8d-75bd-45af-96f0-39ec9708e8a5" xmlns:ns3="5caca80a-09ab-487e-a87d-dfd495fbf099" targetNamespace="http://schemas.microsoft.com/office/2006/metadata/properties" ma:root="true" ma:fieldsID="bcef2dd3cf483ec4bded95ec0cba2891" ns2:_="" ns3:_="">
    <xsd:import namespace="4b8bda8d-75bd-45af-96f0-39ec9708e8a5"/>
    <xsd:import namespace="5caca80a-09ab-487e-a87d-dfd495fbf09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bda8d-75bd-45af-96f0-39ec9708e8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Naposledy sdílel(a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Čas posledního sdílení" ma:description="" ma:internalName="LastSharedByTime" ma:readOnly="true">
      <xsd:simpleType>
        <xsd:restriction base="dms:DateTime"/>
      </xsd:simpleType>
    </xsd:element>
    <xsd:element name="TaxCatchAll" ma:index="25" nillable="true" ma:displayName="Sloupec zachycení celé taxonomie" ma:hidden="true" ma:list="{803167e9-3430-4565-9e8a-be6de55bf6a9}" ma:internalName="TaxCatchAll" ma:showField="CatchAllData" ma:web="4b8bda8d-75bd-45af-96f0-39ec9708e8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a80a-09ab-487e-a87d-dfd495fbf0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Značky obrázků" ma:readOnly="false" ma:fieldId="{5cf76f15-5ced-4ddc-b409-7134ff3c332f}" ma:taxonomyMulti="true" ma:sspId="7adef5ca-345a-4539-ae20-e867cc5bab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081A51-8ADA-4701-A6A1-DFFB4AE9E662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4b8bda8d-75bd-45af-96f0-39ec9708e8a5"/>
    <ds:schemaRef ds:uri="http://schemas.openxmlformats.org/package/2006/metadata/core-properties"/>
    <ds:schemaRef ds:uri="http://schemas.microsoft.com/office/infopath/2007/PartnerControls"/>
    <ds:schemaRef ds:uri="5caca80a-09ab-487e-a87d-dfd495fbf099"/>
  </ds:schemaRefs>
</ds:datastoreItem>
</file>

<file path=customXml/itemProps2.xml><?xml version="1.0" encoding="utf-8"?>
<ds:datastoreItem xmlns:ds="http://schemas.openxmlformats.org/officeDocument/2006/customXml" ds:itemID="{EC56FDDF-8760-4347-BDD3-A475EBEA8C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50970-7A04-4F11-8691-40D61F41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8bda8d-75bd-45af-96f0-39ec9708e8a5"/>
    <ds:schemaRef ds:uri="5caca80a-09ab-487e-a87d-dfd495fbf0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279</TotalTime>
  <Words>256</Words>
  <Application>Microsoft Office PowerPoint</Application>
  <PresentationFormat>Širokoúhlá obrazovka</PresentationFormat>
  <Paragraphs>58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Motiv Office</vt:lpstr>
      <vt:lpstr>Prezentace aplikace PowerPoint</vt:lpstr>
      <vt:lpstr>TÉMATA PREZENTACE</vt:lpstr>
      <vt:lpstr>KAPACITY ZA ROK 2023 SAS/SAN</vt:lpstr>
      <vt:lpstr>Výcvik sociálních dovedností K sobě blíž</vt:lpstr>
      <vt:lpstr>LEKTOŘI VSD KSB</vt:lpstr>
      <vt:lpstr>SWOT ANALÝZA KSB</vt:lpstr>
      <vt:lpstr>K sobě ještě blíž</vt:lpstr>
      <vt:lpstr>CÍLE NA ROK 2024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STRATEGICKÁ PORADA</dc:title>
  <dc:creator>Denisa Severová</dc:creator>
  <cp:lastModifiedBy>Erich Stündl</cp:lastModifiedBy>
  <cp:revision>4</cp:revision>
  <dcterms:created xsi:type="dcterms:W3CDTF">2024-02-13T07:40:41Z</dcterms:created>
  <dcterms:modified xsi:type="dcterms:W3CDTF">2024-04-17T08:08:27Z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0x010100B4CC94D677E4E844A40647781A573443</vt:lpwstr>
  </property>
</Properties>
</file>